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3"/>
  </p:sldMasterIdLst>
  <p:notesMasterIdLst>
    <p:notesMasterId r:id="rId38"/>
  </p:notesMasterIdLst>
  <p:handoutMasterIdLst>
    <p:handoutMasterId r:id="rId39"/>
  </p:handoutMasterIdLst>
  <p:sldIdLst>
    <p:sldId id="256" r:id="rId4"/>
    <p:sldId id="283" r:id="rId5"/>
    <p:sldId id="286" r:id="rId6"/>
    <p:sldId id="262" r:id="rId7"/>
    <p:sldId id="276" r:id="rId8"/>
    <p:sldId id="277" r:id="rId9"/>
    <p:sldId id="278" r:id="rId10"/>
    <p:sldId id="279" r:id="rId11"/>
    <p:sldId id="280" r:id="rId12"/>
    <p:sldId id="275" r:id="rId13"/>
    <p:sldId id="273" r:id="rId14"/>
    <p:sldId id="274" r:id="rId15"/>
    <p:sldId id="294" r:id="rId16"/>
    <p:sldId id="281" r:id="rId17"/>
    <p:sldId id="296" r:id="rId18"/>
    <p:sldId id="299" r:id="rId19"/>
    <p:sldId id="289" r:id="rId20"/>
    <p:sldId id="293" r:id="rId21"/>
    <p:sldId id="264" r:id="rId22"/>
    <p:sldId id="265" r:id="rId23"/>
    <p:sldId id="266" r:id="rId24"/>
    <p:sldId id="267" r:id="rId25"/>
    <p:sldId id="297" r:id="rId26"/>
    <p:sldId id="298" r:id="rId27"/>
    <p:sldId id="302" r:id="rId28"/>
    <p:sldId id="303" r:id="rId29"/>
    <p:sldId id="268" r:id="rId30"/>
    <p:sldId id="300" r:id="rId31"/>
    <p:sldId id="269" r:id="rId32"/>
    <p:sldId id="270" r:id="rId33"/>
    <p:sldId id="271" r:id="rId34"/>
    <p:sldId id="304" r:id="rId35"/>
    <p:sldId id="272" r:id="rId36"/>
    <p:sldId id="301" r:id="rId37"/>
  </p:sldIdLst>
  <p:sldSz cx="10160000" cy="5715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F62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1" autoAdjust="0"/>
    <p:restoredTop sz="94582" autoAdjust="0"/>
  </p:normalViewPr>
  <p:slideViewPr>
    <p:cSldViewPr>
      <p:cViewPr varScale="1">
        <p:scale>
          <a:sx n="108" d="100"/>
          <a:sy n="108" d="100"/>
        </p:scale>
        <p:origin x="298" y="62"/>
      </p:cViewPr>
      <p:guideLst>
        <p:guide orient="horz" pos="1800"/>
        <p:guide pos="3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192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179512"/>
            <a:ext cx="468052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301208" y="179512"/>
            <a:ext cx="108012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442F-BE82-4B5A-943A-0DA94ED29E59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03.02.2025</a:t>
            </a:fld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532440"/>
            <a:ext cx="511256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733256" y="8532440"/>
            <a:ext cx="648072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125BC-28D1-403A-9ED0-9FCD04001FB1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40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196752" y="161734"/>
            <a:ext cx="4392488" cy="4498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61248" y="154360"/>
            <a:ext cx="1027584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01EACB-8D12-49F2-9088-5A635C50DDBD}" type="datetimeFigureOut">
              <a:rPr lang="de-DE" smtClean="0"/>
              <a:pPr/>
              <a:t>03.02.2025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93763" y="755650"/>
            <a:ext cx="6078537" cy="3419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96752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196752" y="8532440"/>
            <a:ext cx="4536504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877272" y="8532440"/>
            <a:ext cx="81156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2E3E51-A3F3-4FD4-9C75-1C612CCCCA5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50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EF33D-5EA3-DB9F-7E30-4B15A0FB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6BFB39-AE99-B9E2-85A3-DC253C1E7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A5F4F-1D8B-AE54-9ED3-BD3819D7A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38752-2F10-A4D1-C1ED-D9B39CE91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E3E51-A3F3-4FD4-9C75-1C612CCCCA5A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85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ctrTitle"/>
          </p:nvPr>
        </p:nvSpPr>
        <p:spPr>
          <a:xfrm>
            <a:off x="563264" y="857278"/>
            <a:ext cx="8597194" cy="1280142"/>
          </a:xfrm>
        </p:spPr>
        <p:txBody>
          <a:bodyPr/>
          <a:lstStyle>
            <a:lvl1pPr>
              <a:defRPr sz="3889">
                <a:solidFill>
                  <a:srgbClr val="008C4F"/>
                </a:solidFill>
              </a:defRPr>
            </a:lvl1pPr>
          </a:lstStyle>
          <a:p>
            <a:pPr lvl="0"/>
            <a:r>
              <a:rPr lang="de-DE" altLang="de-DE" noProof="0" dirty="0"/>
              <a:t>Titelmasterformat durch Klicken bearbeiten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563264" y="2257247"/>
            <a:ext cx="8597194" cy="1980407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9858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49093" y="5073519"/>
            <a:ext cx="2370667" cy="304271"/>
          </a:xfrm>
          <a:prstGeom prst="rect">
            <a:avLst/>
          </a:prstGeom>
        </p:spPr>
        <p:txBody>
          <a:bodyPr/>
          <a:lstStyle>
            <a:lvl1pPr>
              <a:defRPr sz="1556"/>
            </a:lvl1pPr>
          </a:lstStyle>
          <a:p>
            <a:fld id="{911D8C60-1F2D-4436-BF53-22882F494404}" type="datetimeFigureOut">
              <a:rPr lang="de-DE" smtClean="0"/>
              <a:pPr/>
              <a:t>03.02.2025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471338" y="5073519"/>
            <a:ext cx="3217333" cy="304271"/>
          </a:xfrm>
          <a:prstGeom prst="rect">
            <a:avLst/>
          </a:prstGeom>
        </p:spPr>
        <p:txBody>
          <a:bodyPr/>
          <a:lstStyle>
            <a:lvl1pPr>
              <a:defRPr sz="1556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281333" y="5073519"/>
            <a:ext cx="2039138" cy="304271"/>
          </a:xfrm>
          <a:prstGeom prst="rect">
            <a:avLst/>
          </a:prstGeom>
        </p:spPr>
        <p:txBody>
          <a:bodyPr/>
          <a:lstStyle>
            <a:lvl1pPr>
              <a:defRPr sz="1556"/>
            </a:lvl1pPr>
          </a:lstStyle>
          <a:p>
            <a:fld id="{83B23FF1-3F66-4904-91CE-1AE4A50506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32697" y="1426104"/>
            <a:ext cx="8803570" cy="3591636"/>
          </a:xfrm>
        </p:spPr>
        <p:txBody>
          <a:bodyPr/>
          <a:lstStyle>
            <a:lvl1pPr marL="298084" indent="-298084">
              <a:defRPr/>
            </a:lvl1pPr>
            <a:lvl2pPr marL="596164" indent="-313956">
              <a:spcBef>
                <a:spcPts val="667"/>
              </a:spcBef>
              <a:defRPr/>
            </a:lvl2pPr>
            <a:lvl3pPr marL="894248" indent="-298084">
              <a:spcBef>
                <a:spcPts val="667"/>
              </a:spcBef>
              <a:defRPr/>
            </a:lvl3pPr>
            <a:lvl4pPr marL="1194094" indent="-299847">
              <a:spcBef>
                <a:spcPts val="667"/>
              </a:spcBef>
              <a:defRPr/>
            </a:lvl4pPr>
            <a:lvl5pPr marL="1492176" indent="-299847">
              <a:spcBef>
                <a:spcPts val="667"/>
              </a:spcBef>
              <a:defRPr sz="1778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08005" y="769268"/>
            <a:ext cx="8822972" cy="5441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5969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5"/>
          <p:cNvSpPr>
            <a:spLocks noChangeArrowheads="1"/>
          </p:cNvSpPr>
          <p:nvPr/>
        </p:nvSpPr>
        <p:spPr bwMode="auto">
          <a:xfrm>
            <a:off x="9537355" y="0"/>
            <a:ext cx="624417" cy="57150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none" anchor="ctr"/>
          <a:lstStyle/>
          <a:p>
            <a:endParaRPr lang="de-DE" sz="2000"/>
          </a:p>
        </p:txBody>
      </p:sp>
      <p:pic>
        <p:nvPicPr>
          <p:cNvPr id="7" name="Picture 59" descr="Logo_TUC_de_RG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10"/>
            <a:ext cx="3399146" cy="56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6920206" y="5337785"/>
            <a:ext cx="2410770" cy="26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de-DE" altLang="de-DE" sz="1111" dirty="0">
                <a:solidFill>
                  <a:srgbClr val="808080"/>
                </a:solidFill>
              </a:rPr>
              <a:t>Praktische Arbeit</a:t>
            </a:r>
            <a:endParaRPr lang="de-DE" altLang="de-DE" sz="1111" dirty="0">
              <a:solidFill>
                <a:srgbClr val="FF0000"/>
              </a:solidFill>
            </a:endParaRPr>
          </a:p>
        </p:txBody>
      </p:sp>
      <p:sp>
        <p:nvSpPr>
          <p:cNvPr id="13" name="Rectangle 51"/>
          <p:cNvSpPr>
            <a:spLocks noGrp="1" noChangeArrowheads="1"/>
          </p:cNvSpPr>
          <p:nvPr>
            <p:ph type="title"/>
          </p:nvPr>
        </p:nvSpPr>
        <p:spPr bwMode="auto">
          <a:xfrm>
            <a:off x="536222" y="777269"/>
            <a:ext cx="8777111" cy="58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5" name="Rectangle 5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2697" y="1426104"/>
            <a:ext cx="8803570" cy="377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endParaRPr lang="de-DE" altLang="de-DE" dirty="0"/>
          </a:p>
        </p:txBody>
      </p:sp>
      <p:sp>
        <p:nvSpPr>
          <p:cNvPr id="12" name="Text Box 44"/>
          <p:cNvSpPr txBox="1">
            <a:spLocks noChangeArrowheads="1"/>
          </p:cNvSpPr>
          <p:nvPr userDrawn="1"/>
        </p:nvSpPr>
        <p:spPr bwMode="auto">
          <a:xfrm>
            <a:off x="9601069" y="5464251"/>
            <a:ext cx="519493" cy="26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fld id="{0DD27E2C-7E76-43A1-95B7-12A54070BC93}" type="slidenum">
              <a:rPr lang="de-DE" altLang="de-DE" sz="1111" smtClean="0">
                <a:solidFill>
                  <a:srgbClr val="80808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de-DE" altLang="de-DE" sz="1111" dirty="0">
              <a:solidFill>
                <a:srgbClr val="808080"/>
              </a:solidFill>
            </a:endParaRPr>
          </a:p>
        </p:txBody>
      </p:sp>
      <p:sp>
        <p:nvSpPr>
          <p:cNvPr id="11" name="Text Box 44"/>
          <p:cNvSpPr txBox="1">
            <a:spLocks noChangeArrowheads="1"/>
          </p:cNvSpPr>
          <p:nvPr userDrawn="1"/>
        </p:nvSpPr>
        <p:spPr bwMode="auto">
          <a:xfrm>
            <a:off x="532697" y="5333024"/>
            <a:ext cx="6387508" cy="26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endParaRPr lang="de-DE" altLang="de-DE" sz="1111" dirty="0">
              <a:solidFill>
                <a:srgbClr val="FF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16386" y="135980"/>
            <a:ext cx="4117781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6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defTabSz="101595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</p:titleStyle>
    <p:bodyStyle>
      <a:lvl1pPr marL="298084" indent="-298084" algn="l" defTabSz="1015950" rtl="0" eaLnBrk="1" latinLnBrk="0" hangingPunct="1">
        <a:spcBef>
          <a:spcPct val="20000"/>
        </a:spcBef>
        <a:buClr>
          <a:srgbClr val="008C4F"/>
        </a:buClr>
        <a:buSzPct val="11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  <a:lvl2pPr marL="596164" indent="-313956" algn="l" defTabSz="1015950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94248" indent="-298084" algn="l" defTabSz="101595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3pPr>
      <a:lvl4pPr marL="1190567" indent="-253987" algn="l" defTabSz="1015950" rtl="0" eaLnBrk="1" latinLnBrk="0" hangingPunct="1">
        <a:spcBef>
          <a:spcPct val="20000"/>
        </a:spcBef>
        <a:buClrTx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4pPr>
      <a:lvl5pPr marL="1294630" indent="-294555" algn="l" defTabSz="101595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861" indent="-253987" algn="l" defTabSz="10159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6pPr>
      <a:lvl7pPr marL="3301835" indent="-253987" algn="l" defTabSz="10159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7pPr>
      <a:lvl8pPr marL="3809809" indent="-253987" algn="l" defTabSz="10159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8pPr>
      <a:lvl9pPr marL="4317783" indent="-253987" algn="l" defTabSz="10159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59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75" algn="l" defTabSz="10159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50" algn="l" defTabSz="10159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25" algn="l" defTabSz="10159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00" algn="l" defTabSz="10159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875" algn="l" defTabSz="10159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850" algn="l" defTabSz="10159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822" algn="l" defTabSz="10159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795" algn="l" defTabSz="101595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figma.com/proto/IV50WsguQd8tpIIcfovkF1/mensch-%C3%A4rgere-dich-nicht?node-id=147-132&amp;t=5w3LcySiLNIXjN1h-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200" dirty="0">
                <a:solidFill>
                  <a:srgbClr val="00894C"/>
                </a:solidFill>
                <a:effectLst/>
                <a:latin typeface="ArialUnicodeMS" panose="020B0604020202020204" pitchFamily="34" charset="-128"/>
                <a:ea typeface="ArialUnicodeMS" panose="020B0604020202020204" pitchFamily="34" charset="-128"/>
              </a:rPr>
              <a:t>Softwaretechnik I</a:t>
            </a:r>
            <a:endParaRPr lang="de-DE" sz="3200" dirty="0">
              <a:effectLst/>
            </a:endParaRPr>
          </a:p>
        </p:txBody>
      </p:sp>
      <p:sp>
        <p:nvSpPr>
          <p:cNvPr id="25" name="Untertitel 2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Praktische Arbeit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sz="2400" dirty="0"/>
              <a:t>Nur keine Aufregung!</a:t>
            </a:r>
            <a:endParaRPr lang="de-DE" sz="2667" dirty="0"/>
          </a:p>
          <a:p>
            <a:endParaRPr lang="de-DE" sz="2667" dirty="0"/>
          </a:p>
          <a:p>
            <a:r>
              <a:rPr lang="de-DE" dirty="0"/>
              <a:t>13.01.2025</a:t>
            </a:r>
          </a:p>
        </p:txBody>
      </p:sp>
      <p:pic>
        <p:nvPicPr>
          <p:cNvPr id="3" name="Picture 2" descr="A game box with dice and game pieces&#10;&#10;Description automatically generated">
            <a:extLst>
              <a:ext uri="{FF2B5EF4-FFF2-40B4-BE49-F238E27FC236}">
                <a16:creationId xmlns:a16="http://schemas.microsoft.com/office/drawing/2014/main" id="{43AF6A6F-1CCD-2948-ABCB-2631427D2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057300"/>
            <a:ext cx="2976882" cy="4081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7F3BA4-9E3A-2854-DC73-0A1FF1DC2A15}"/>
              </a:ext>
            </a:extLst>
          </p:cNvPr>
          <p:cNvSpPr txBox="1"/>
          <p:nvPr/>
        </p:nvSpPr>
        <p:spPr>
          <a:xfrm>
            <a:off x="5079200" y="5031214"/>
            <a:ext cx="10326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Quelle </a:t>
            </a:r>
            <a:r>
              <a:rPr lang="en-GB" sz="800" dirty="0" err="1"/>
              <a:t>noris</a:t>
            </a:r>
            <a:r>
              <a:rPr lang="en-GB" sz="800" dirty="0"/>
              <a:t> </a:t>
            </a:r>
            <a:r>
              <a:rPr lang="en-GB" sz="800" dirty="0" err="1"/>
              <a:t>spiele</a:t>
            </a:r>
            <a:endParaRPr lang="en-DE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424B5-4C4A-0218-B9DA-14B5295007EF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</p:spTree>
    <p:extLst>
      <p:ext uri="{BB962C8B-B14F-4D97-AF65-F5344CB8AC3E}">
        <p14:creationId xmlns:p14="http://schemas.microsoft.com/office/powerpoint/2010/main" val="70803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Domänenmodell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43592-5F41-4C0A-34EF-D4E209A95CD3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E8A8E7-AB54-1A84-22BA-2E73EDDA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8D1EB-BB6C-EFA7-8BDE-1B0CDB24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5" y="1390698"/>
            <a:ext cx="8892475" cy="366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de-DE" dirty="0">
                <a:solidFill>
                  <a:srgbClr val="FF0000"/>
                </a:solidFill>
              </a:rPr>
              <a:t>Fügen Sie bitte Ihr 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-Case Diagramm ein.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-Case Diagramm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06FBA-19C3-6F87-4740-A79B474D86EF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22D84-ABF6-BA40-6AF1-EA703C50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32" y="1184995"/>
            <a:ext cx="6003583" cy="42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8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89291" y="697260"/>
            <a:ext cx="8822972" cy="544112"/>
          </a:xfrm>
        </p:spPr>
        <p:txBody>
          <a:bodyPr/>
          <a:lstStyle/>
          <a:p>
            <a:r>
              <a:rPr lang="de-DE" dirty="0"/>
              <a:t>Epic01: Spiel suchen</a:t>
            </a:r>
            <a:br>
              <a:rPr lang="de-DE" sz="1100" dirty="0"/>
            </a:br>
            <a:r>
              <a:rPr lang="de-DE" sz="1400" b="0" dirty="0"/>
              <a:t>Das System muss dem Spieler die Möglichkeit geben, ein bestimmtes Spiel beitreten zu können. </a:t>
            </a:r>
            <a:br>
              <a:rPr lang="de-DE" dirty="0"/>
            </a:br>
            <a:br>
              <a:rPr lang="de-DE" sz="1100" dirty="0"/>
            </a:br>
            <a:br>
              <a:rPr lang="de-DE" sz="1400" dirty="0"/>
            </a:b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512237-E9F6-B42A-0E83-7D22BC5A4965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701F90-C502-2C23-0625-B083AEF8B851}"/>
              </a:ext>
            </a:extLst>
          </p:cNvPr>
          <p:cNvSpPr/>
          <p:nvPr/>
        </p:nvSpPr>
        <p:spPr>
          <a:xfrm>
            <a:off x="410655" y="1540003"/>
            <a:ext cx="8701608" cy="343881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User-Story01: </a:t>
            </a:r>
            <a:r>
              <a:rPr lang="en-US" b="1" dirty="0" err="1">
                <a:solidFill>
                  <a:schemeClr val="tx1"/>
                </a:solidFill>
              </a:rPr>
              <a:t>GameID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eingeben</a:t>
            </a:r>
            <a:endParaRPr lang="en-US" b="1" dirty="0">
              <a:solidFill>
                <a:schemeClr val="tx1"/>
              </a:solidFill>
            </a:endParaRPr>
          </a:p>
          <a:p>
            <a:pPr algn="just"/>
            <a:endParaRPr lang="en-US" b="1" u="sng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Als Spieler </a:t>
            </a:r>
            <a:r>
              <a:rPr lang="en-US" sz="1200" dirty="0" err="1">
                <a:solidFill>
                  <a:schemeClr val="tx1"/>
                </a:solidFill>
              </a:rPr>
              <a:t>soll</a:t>
            </a:r>
            <a:r>
              <a:rPr lang="en-US" sz="1200" dirty="0">
                <a:solidFill>
                  <a:schemeClr val="tx1"/>
                </a:solidFill>
              </a:rPr>
              <a:t> ich </a:t>
            </a:r>
            <a:r>
              <a:rPr lang="en-US" sz="1200" dirty="0" err="1">
                <a:solidFill>
                  <a:schemeClr val="tx1"/>
                </a:solidFill>
              </a:rPr>
              <a:t>beim</a:t>
            </a:r>
            <a:r>
              <a:rPr lang="en-US" sz="1200" dirty="0">
                <a:solidFill>
                  <a:schemeClr val="tx1"/>
                </a:solidFill>
              </a:rPr>
              <a:t> Spiel-</a:t>
            </a:r>
            <a:r>
              <a:rPr lang="en-US" sz="1200" dirty="0" err="1">
                <a:solidFill>
                  <a:schemeClr val="tx1"/>
                </a:solidFill>
              </a:rPr>
              <a:t>Suchen</a:t>
            </a:r>
            <a:r>
              <a:rPr lang="en-US" sz="1200" dirty="0">
                <a:solidFill>
                  <a:schemeClr val="tx1"/>
                </a:solidFill>
              </a:rPr>
              <a:t> die </a:t>
            </a:r>
            <a:r>
              <a:rPr lang="en-US" sz="1200" dirty="0" err="1">
                <a:solidFill>
                  <a:schemeClr val="tx1"/>
                </a:solidFill>
              </a:rPr>
              <a:t>Möglichkeit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haben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ein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GameID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eingeben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zu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können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damit</a:t>
            </a:r>
            <a:r>
              <a:rPr lang="en-US" sz="1200" dirty="0">
                <a:solidFill>
                  <a:schemeClr val="tx1"/>
                </a:solidFill>
              </a:rPr>
              <a:t> ich das von </a:t>
            </a:r>
            <a:r>
              <a:rPr lang="en-US" sz="1200" dirty="0" err="1">
                <a:solidFill>
                  <a:schemeClr val="tx1"/>
                </a:solidFill>
              </a:rPr>
              <a:t>meinen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Freunden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erstelltes</a:t>
            </a:r>
            <a:r>
              <a:rPr lang="en-US" sz="1200" dirty="0">
                <a:solidFill>
                  <a:schemeClr val="tx1"/>
                </a:solidFill>
              </a:rPr>
              <a:t> Spiel </a:t>
            </a:r>
            <a:r>
              <a:rPr lang="en-US" sz="1200" dirty="0" err="1">
                <a:solidFill>
                  <a:schemeClr val="tx1"/>
                </a:solidFill>
              </a:rPr>
              <a:t>beitreten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kann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b="1" u="sng" dirty="0" err="1">
                <a:solidFill>
                  <a:schemeClr val="tx1"/>
                </a:solidFill>
              </a:rPr>
              <a:t>Akzeptanzkriterien</a:t>
            </a:r>
            <a:r>
              <a:rPr lang="en-US" sz="1200" b="1" u="sng" dirty="0">
                <a:solidFill>
                  <a:schemeClr val="tx1"/>
                </a:solidFill>
              </a:rPr>
              <a:t>: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Nach</a:t>
            </a:r>
            <a:r>
              <a:rPr lang="en-US" sz="1200" dirty="0">
                <a:solidFill>
                  <a:schemeClr val="tx1"/>
                </a:solidFill>
              </a:rPr>
              <a:t> der </a:t>
            </a:r>
            <a:r>
              <a:rPr lang="en-US" sz="1200" dirty="0" err="1">
                <a:solidFill>
                  <a:schemeClr val="tx1"/>
                </a:solidFill>
              </a:rPr>
              <a:t>Auswahl</a:t>
            </a:r>
            <a:r>
              <a:rPr lang="en-US" sz="1200" dirty="0">
                <a:solidFill>
                  <a:schemeClr val="tx1"/>
                </a:solidFill>
              </a:rPr>
              <a:t> von “Spiel </a:t>
            </a:r>
            <a:r>
              <a:rPr lang="en-US" sz="1200" dirty="0" err="1">
                <a:solidFill>
                  <a:schemeClr val="tx1"/>
                </a:solidFill>
              </a:rPr>
              <a:t>suchen</a:t>
            </a:r>
            <a:r>
              <a:rPr lang="en-US" sz="1200" dirty="0">
                <a:solidFill>
                  <a:schemeClr val="tx1"/>
                </a:solidFill>
              </a:rPr>
              <a:t>” </a:t>
            </a:r>
            <a:r>
              <a:rPr lang="en-US" sz="1200" dirty="0" err="1">
                <a:solidFill>
                  <a:schemeClr val="tx1"/>
                </a:solidFill>
              </a:rPr>
              <a:t>öffnet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sich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neue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Seite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Es </a:t>
            </a:r>
            <a:r>
              <a:rPr lang="en-US" sz="1200" dirty="0" err="1">
                <a:solidFill>
                  <a:schemeClr val="tx1"/>
                </a:solidFill>
              </a:rPr>
              <a:t>befindet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sich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Schreib</a:t>
            </a:r>
            <a:r>
              <a:rPr lang="en-US" sz="1200" dirty="0">
                <a:solidFill>
                  <a:schemeClr val="tx1"/>
                </a:solidFill>
              </a:rPr>
              <a:t>-Feld </a:t>
            </a:r>
            <a:r>
              <a:rPr lang="en-US" sz="1200" dirty="0" err="1">
                <a:solidFill>
                  <a:schemeClr val="tx1"/>
                </a:solidFill>
              </a:rPr>
              <a:t>mitte</a:t>
            </a:r>
            <a:r>
              <a:rPr lang="en-US" sz="1200" dirty="0">
                <a:solidFill>
                  <a:schemeClr val="tx1"/>
                </a:solidFill>
              </a:rPr>
              <a:t> der neu-</a:t>
            </a:r>
            <a:r>
              <a:rPr lang="en-US" sz="1200" dirty="0" err="1">
                <a:solidFill>
                  <a:schemeClr val="tx1"/>
                </a:solidFill>
              </a:rPr>
              <a:t>geöffneten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Seite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Ich </a:t>
            </a:r>
            <a:r>
              <a:rPr lang="en-US" sz="1200" dirty="0" err="1">
                <a:solidFill>
                  <a:schemeClr val="tx1"/>
                </a:solidFill>
              </a:rPr>
              <a:t>klicke</a:t>
            </a:r>
            <a:r>
              <a:rPr lang="en-US" sz="1200" dirty="0">
                <a:solidFill>
                  <a:schemeClr val="tx1"/>
                </a:solidFill>
              </a:rPr>
              <a:t> auf den </a:t>
            </a:r>
            <a:r>
              <a:rPr lang="en-US" sz="1200" dirty="0" err="1">
                <a:solidFill>
                  <a:schemeClr val="tx1"/>
                </a:solidFill>
              </a:rPr>
              <a:t>Schreib</a:t>
            </a:r>
            <a:r>
              <a:rPr lang="en-US" sz="1200" dirty="0">
                <a:solidFill>
                  <a:schemeClr val="tx1"/>
                </a:solidFill>
              </a:rPr>
              <a:t>-Feld um die </a:t>
            </a:r>
            <a:r>
              <a:rPr lang="en-US" sz="1200" dirty="0" err="1">
                <a:solidFill>
                  <a:schemeClr val="tx1"/>
                </a:solidFill>
              </a:rPr>
              <a:t>GameID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mit</a:t>
            </a:r>
            <a:r>
              <a:rPr lang="en-US" sz="1200" dirty="0">
                <a:solidFill>
                  <a:schemeClr val="tx1"/>
                </a:solidFill>
              </a:rPr>
              <a:t> der </a:t>
            </a:r>
            <a:r>
              <a:rPr lang="en-US" sz="1200" dirty="0" err="1">
                <a:solidFill>
                  <a:schemeClr val="tx1"/>
                </a:solidFill>
              </a:rPr>
              <a:t>Tastatur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einzugeben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Nach</a:t>
            </a:r>
            <a:r>
              <a:rPr lang="en-US" sz="1200" dirty="0">
                <a:solidFill>
                  <a:schemeClr val="tx1"/>
                </a:solidFill>
              </a:rPr>
              <a:t> der </a:t>
            </a:r>
            <a:r>
              <a:rPr lang="en-US" sz="1200" dirty="0" err="1">
                <a:solidFill>
                  <a:schemeClr val="tx1"/>
                </a:solidFill>
              </a:rPr>
              <a:t>Eingabe</a:t>
            </a:r>
            <a:r>
              <a:rPr lang="en-US" sz="1200" dirty="0">
                <a:solidFill>
                  <a:schemeClr val="tx1"/>
                </a:solidFill>
              </a:rPr>
              <a:t> der </a:t>
            </a:r>
            <a:r>
              <a:rPr lang="en-US" sz="1200" dirty="0" err="1">
                <a:solidFill>
                  <a:schemeClr val="tx1"/>
                </a:solidFill>
              </a:rPr>
              <a:t>GameID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überprüft</a:t>
            </a:r>
            <a:r>
              <a:rPr lang="en-US" sz="1200" dirty="0">
                <a:solidFill>
                  <a:schemeClr val="tx1"/>
                </a:solidFill>
              </a:rPr>
              <a:t> das System </a:t>
            </a:r>
            <a:r>
              <a:rPr lang="en-US" sz="1200" dirty="0" err="1">
                <a:solidFill>
                  <a:schemeClr val="tx1"/>
                </a:solidFill>
              </a:rPr>
              <a:t>ob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sie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gültig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ist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Bei </a:t>
            </a:r>
            <a:r>
              <a:rPr lang="en-US" sz="1200" dirty="0" err="1">
                <a:solidFill>
                  <a:schemeClr val="tx1"/>
                </a:solidFill>
              </a:rPr>
              <a:t>falscher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GameID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Eingabe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wird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Fehlermeldung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gezeigt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 algn="just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1147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B77D2-28B4-27C8-9FA4-67F64D99D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CDC8C2D-BC89-7FDC-B62D-F657F230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91" y="697260"/>
            <a:ext cx="8822972" cy="544112"/>
          </a:xfrm>
        </p:spPr>
        <p:txBody>
          <a:bodyPr/>
          <a:lstStyle/>
          <a:p>
            <a:r>
              <a:rPr lang="de-DE" dirty="0"/>
              <a:t>Epic01: Spiel suchen</a:t>
            </a:r>
            <a:br>
              <a:rPr lang="de-DE" sz="1100" dirty="0"/>
            </a:br>
            <a:r>
              <a:rPr lang="de-DE" sz="1400" b="0" dirty="0"/>
              <a:t>Das System muss dem Spieler die Möglichkeit geben, ein bestimmtes Spiel beitreten zu können. </a:t>
            </a:r>
            <a:br>
              <a:rPr lang="de-DE" dirty="0"/>
            </a:br>
            <a:br>
              <a:rPr lang="de-DE" sz="1100" dirty="0"/>
            </a:br>
            <a:br>
              <a:rPr lang="de-DE" sz="1400" dirty="0"/>
            </a:b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D1056-AD88-30CC-2BD9-0E92EE46F1F6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1BCBA6-D785-FB30-3DCD-0CD50E7799D3}"/>
              </a:ext>
            </a:extLst>
          </p:cNvPr>
          <p:cNvSpPr/>
          <p:nvPr/>
        </p:nvSpPr>
        <p:spPr>
          <a:xfrm>
            <a:off x="410655" y="1540003"/>
            <a:ext cx="8701608" cy="3438816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User-Story02: </a:t>
            </a:r>
            <a:r>
              <a:rPr lang="en-US" b="1" dirty="0" err="1">
                <a:solidFill>
                  <a:schemeClr val="tx1"/>
                </a:solidFill>
              </a:rPr>
              <a:t>Spielername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eingeben</a:t>
            </a:r>
            <a:endParaRPr lang="en-US" b="1" dirty="0">
              <a:solidFill>
                <a:schemeClr val="tx1"/>
              </a:solidFill>
            </a:endParaRPr>
          </a:p>
          <a:p>
            <a:pPr algn="just"/>
            <a:endParaRPr lang="en-US" b="1" u="sng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Als Spieler </a:t>
            </a:r>
            <a:r>
              <a:rPr lang="en-US" sz="1200" dirty="0" err="1">
                <a:solidFill>
                  <a:schemeClr val="tx1"/>
                </a:solidFill>
              </a:rPr>
              <a:t>soll</a:t>
            </a:r>
            <a:r>
              <a:rPr lang="en-US" sz="1200" dirty="0">
                <a:solidFill>
                  <a:schemeClr val="tx1"/>
                </a:solidFill>
              </a:rPr>
              <a:t> ich </a:t>
            </a:r>
            <a:r>
              <a:rPr lang="en-US" sz="1200" dirty="0" err="1">
                <a:solidFill>
                  <a:schemeClr val="tx1"/>
                </a:solidFill>
              </a:rPr>
              <a:t>beim</a:t>
            </a:r>
            <a:r>
              <a:rPr lang="en-US" sz="1200" dirty="0">
                <a:solidFill>
                  <a:schemeClr val="tx1"/>
                </a:solidFill>
              </a:rPr>
              <a:t> Spiel-</a:t>
            </a:r>
            <a:r>
              <a:rPr lang="en-US" sz="1200" dirty="0" err="1">
                <a:solidFill>
                  <a:schemeClr val="tx1"/>
                </a:solidFill>
              </a:rPr>
              <a:t>Suchen</a:t>
            </a:r>
            <a:r>
              <a:rPr lang="en-US" sz="1200" dirty="0">
                <a:solidFill>
                  <a:schemeClr val="tx1"/>
                </a:solidFill>
              </a:rPr>
              <a:t> die </a:t>
            </a:r>
            <a:r>
              <a:rPr lang="en-US" sz="1200" dirty="0" err="1">
                <a:solidFill>
                  <a:schemeClr val="tx1"/>
                </a:solidFill>
              </a:rPr>
              <a:t>Möglichkeit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haben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meinen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Namen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eingeben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zu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können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damit</a:t>
            </a:r>
            <a:r>
              <a:rPr lang="en-US" sz="1200" dirty="0">
                <a:solidFill>
                  <a:schemeClr val="tx1"/>
                </a:solidFill>
              </a:rPr>
              <a:t> ich </a:t>
            </a:r>
            <a:r>
              <a:rPr lang="en-US" sz="1200" dirty="0" err="1">
                <a:solidFill>
                  <a:schemeClr val="tx1"/>
                </a:solidFill>
              </a:rPr>
              <a:t>während</a:t>
            </a:r>
            <a:r>
              <a:rPr lang="en-US" sz="1200" dirty="0">
                <a:solidFill>
                  <a:schemeClr val="tx1"/>
                </a:solidFill>
              </a:rPr>
              <a:t> der Runde von </a:t>
            </a:r>
            <a:r>
              <a:rPr lang="en-US" sz="1200" dirty="0" err="1">
                <a:solidFill>
                  <a:schemeClr val="tx1"/>
                </a:solidFill>
              </a:rPr>
              <a:t>meinen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Freunden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mit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meinem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Namen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erkennbar</a:t>
            </a:r>
            <a:r>
              <a:rPr lang="en-US" sz="1200" dirty="0">
                <a:solidFill>
                  <a:schemeClr val="tx1"/>
                </a:solidFill>
              </a:rPr>
              <a:t> bin. </a:t>
            </a: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b="1" u="sng" dirty="0" err="1">
                <a:solidFill>
                  <a:schemeClr val="tx1"/>
                </a:solidFill>
              </a:rPr>
              <a:t>Akzeptanzkriterien</a:t>
            </a:r>
            <a:r>
              <a:rPr lang="en-US" sz="1200" b="1" u="sng" dirty="0">
                <a:solidFill>
                  <a:schemeClr val="tx1"/>
                </a:solidFill>
              </a:rPr>
              <a:t>: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Nach</a:t>
            </a:r>
            <a:r>
              <a:rPr lang="en-US" sz="1200" dirty="0">
                <a:solidFill>
                  <a:schemeClr val="tx1"/>
                </a:solidFill>
              </a:rPr>
              <a:t> der </a:t>
            </a:r>
            <a:r>
              <a:rPr lang="en-US" sz="1200" dirty="0" err="1">
                <a:solidFill>
                  <a:schemeClr val="tx1"/>
                </a:solidFill>
              </a:rPr>
              <a:t>Eingabe</a:t>
            </a:r>
            <a:r>
              <a:rPr lang="en-US" sz="1200" dirty="0">
                <a:solidFill>
                  <a:schemeClr val="tx1"/>
                </a:solidFill>
              </a:rPr>
              <a:t> der </a:t>
            </a:r>
            <a:r>
              <a:rPr lang="en-US" sz="1200" dirty="0" err="1">
                <a:solidFill>
                  <a:schemeClr val="tx1"/>
                </a:solidFill>
              </a:rPr>
              <a:t>GameID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öffnet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sich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</a:t>
            </a:r>
            <a:r>
              <a:rPr lang="en-US" sz="1200" dirty="0">
                <a:solidFill>
                  <a:schemeClr val="tx1"/>
                </a:solidFill>
              </a:rPr>
              <a:t> Fenster wo </a:t>
            </a:r>
            <a:r>
              <a:rPr lang="en-US" sz="1200" dirty="0" err="1">
                <a:solidFill>
                  <a:schemeClr val="tx1"/>
                </a:solidFill>
              </a:rPr>
              <a:t>sich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Schreibfeld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befindet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Ich </a:t>
            </a:r>
            <a:r>
              <a:rPr lang="en-US" sz="1200" dirty="0" err="1">
                <a:solidFill>
                  <a:schemeClr val="tx1"/>
                </a:solidFill>
              </a:rPr>
              <a:t>klicke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mit</a:t>
            </a:r>
            <a:r>
              <a:rPr lang="en-US" sz="1200" dirty="0">
                <a:solidFill>
                  <a:schemeClr val="tx1"/>
                </a:solidFill>
              </a:rPr>
              <a:t> der Maus auf den </a:t>
            </a:r>
            <a:r>
              <a:rPr lang="en-US" sz="1200" dirty="0" err="1">
                <a:solidFill>
                  <a:schemeClr val="tx1"/>
                </a:solidFill>
              </a:rPr>
              <a:t>Schreibfeld</a:t>
            </a:r>
            <a:r>
              <a:rPr lang="en-US" sz="1200" dirty="0">
                <a:solidFill>
                  <a:schemeClr val="tx1"/>
                </a:solidFill>
              </a:rPr>
              <a:t> und </a:t>
            </a:r>
            <a:r>
              <a:rPr lang="en-US" sz="1200" dirty="0" err="1">
                <a:solidFill>
                  <a:schemeClr val="tx1"/>
                </a:solidFill>
              </a:rPr>
              <a:t>gebe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mit</a:t>
            </a:r>
            <a:r>
              <a:rPr lang="en-US" sz="1200" dirty="0">
                <a:solidFill>
                  <a:schemeClr val="tx1"/>
                </a:solidFill>
              </a:rPr>
              <a:t> der </a:t>
            </a:r>
            <a:r>
              <a:rPr lang="en-US" sz="1200" dirty="0" err="1">
                <a:solidFill>
                  <a:schemeClr val="tx1"/>
                </a:solidFill>
              </a:rPr>
              <a:t>Tastatur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meinen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Namen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Ich </a:t>
            </a:r>
            <a:r>
              <a:rPr lang="en-US" sz="1200" dirty="0" err="1">
                <a:solidFill>
                  <a:schemeClr val="tx1"/>
                </a:solidFill>
              </a:rPr>
              <a:t>klicke</a:t>
            </a:r>
            <a:r>
              <a:rPr lang="en-US" sz="1200" dirty="0">
                <a:solidFill>
                  <a:schemeClr val="tx1"/>
                </a:solidFill>
              </a:rPr>
              <a:t> auf “</a:t>
            </a:r>
            <a:r>
              <a:rPr lang="en-US" sz="1200" dirty="0" err="1">
                <a:solidFill>
                  <a:schemeClr val="tx1"/>
                </a:solidFill>
              </a:rPr>
              <a:t>weiter</a:t>
            </a:r>
            <a:r>
              <a:rPr lang="en-US" sz="1200" dirty="0">
                <a:solidFill>
                  <a:schemeClr val="tx1"/>
                </a:solidFill>
              </a:rPr>
              <a:t>” und </a:t>
            </a:r>
            <a:r>
              <a:rPr lang="en-US" sz="1200" dirty="0" err="1">
                <a:solidFill>
                  <a:schemeClr val="tx1"/>
                </a:solidFill>
              </a:rPr>
              <a:t>werde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dadurch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zu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einer</a:t>
            </a:r>
            <a:r>
              <a:rPr lang="en-US" sz="1200" dirty="0">
                <a:solidFill>
                  <a:schemeClr val="tx1"/>
                </a:solidFill>
              </a:rPr>
              <a:t> “Loading Screen” </a:t>
            </a:r>
            <a:r>
              <a:rPr lang="en-US" sz="1200" dirty="0" err="1">
                <a:solidFill>
                  <a:schemeClr val="tx1"/>
                </a:solidFill>
              </a:rPr>
              <a:t>weitergeleitet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Das “Loading Screen” </a:t>
            </a:r>
            <a:r>
              <a:rPr lang="en-US" sz="1200" dirty="0" err="1">
                <a:solidFill>
                  <a:schemeClr val="tx1"/>
                </a:solidFill>
              </a:rPr>
              <a:t>läuft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weiter</a:t>
            </a:r>
            <a:r>
              <a:rPr lang="en-US" sz="1200" dirty="0">
                <a:solidFill>
                  <a:schemeClr val="tx1"/>
                </a:solidFill>
              </a:rPr>
              <a:t> bis alle Spieler alle </a:t>
            </a:r>
            <a:r>
              <a:rPr lang="en-US" sz="1200" dirty="0" err="1">
                <a:solidFill>
                  <a:schemeClr val="tx1"/>
                </a:solidFill>
              </a:rPr>
              <a:t>Eingaben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eingegeben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haben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danach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werden</a:t>
            </a:r>
            <a:r>
              <a:rPr lang="en-US" sz="1200" dirty="0">
                <a:solidFill>
                  <a:schemeClr val="tx1"/>
                </a:solidFill>
              </a:rPr>
              <a:t> alle Spieler 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Zum Spiel </a:t>
            </a:r>
            <a:r>
              <a:rPr lang="en-US" sz="1200" dirty="0" err="1">
                <a:solidFill>
                  <a:schemeClr val="tx1"/>
                </a:solidFill>
              </a:rPr>
              <a:t>weitergeleitet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 algn="just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2998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EFDEA-559B-5F4B-2F20-7A8A507F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7CC6879-2508-AD73-E99B-C78E1E8C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5" y="625252"/>
            <a:ext cx="8822972" cy="544112"/>
          </a:xfrm>
        </p:spPr>
        <p:txBody>
          <a:bodyPr/>
          <a:lstStyle/>
          <a:p>
            <a:r>
              <a:rPr lang="de-DE" dirty="0"/>
              <a:t>Epic02: Spielzug machen</a:t>
            </a:r>
            <a:br>
              <a:rPr lang="de-DE" sz="1100" dirty="0"/>
            </a:br>
            <a:r>
              <a:rPr lang="de-DE" sz="1400" b="0" dirty="0"/>
              <a:t>Das System muss dem Spieler die Möglichkeit bieten, einen Spielzug zu machen.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96960-B1A6-0941-F76F-9093FB5775DB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F4BB2-19DE-E069-71D6-AE3AF7A4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512" y="1520616"/>
            <a:ext cx="8208912" cy="358345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User-Story01: </a:t>
            </a:r>
            <a:r>
              <a:rPr lang="en-US" sz="1800" b="1" dirty="0" err="1">
                <a:solidFill>
                  <a:schemeClr val="tx1"/>
                </a:solidFill>
              </a:rPr>
              <a:t>Würfel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würfeln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Als Spieler </a:t>
            </a:r>
            <a:r>
              <a:rPr lang="en-US" sz="1100" dirty="0" err="1">
                <a:solidFill>
                  <a:schemeClr val="tx1"/>
                </a:solidFill>
              </a:rPr>
              <a:t>möchte</a:t>
            </a:r>
            <a:r>
              <a:rPr lang="en-US" sz="1100" dirty="0">
                <a:solidFill>
                  <a:schemeClr val="tx1"/>
                </a:solidFill>
              </a:rPr>
              <a:t> ich die </a:t>
            </a:r>
            <a:r>
              <a:rPr lang="en-US" sz="1100" dirty="0" err="1">
                <a:solidFill>
                  <a:schemeClr val="tx1"/>
                </a:solidFill>
              </a:rPr>
              <a:t>Möglichkeit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haben</a:t>
            </a:r>
            <a:r>
              <a:rPr lang="en-US" sz="1100" dirty="0">
                <a:solidFill>
                  <a:schemeClr val="tx1"/>
                </a:solidFill>
              </a:rPr>
              <a:t>, den </a:t>
            </a:r>
            <a:r>
              <a:rPr lang="en-US" sz="1100" dirty="0" err="1">
                <a:solidFill>
                  <a:schemeClr val="tx1"/>
                </a:solidFill>
              </a:rPr>
              <a:t>Würfel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zu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würfeln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damit</a:t>
            </a:r>
            <a:r>
              <a:rPr lang="en-US" sz="1100" dirty="0">
                <a:solidFill>
                  <a:schemeClr val="tx1"/>
                </a:solidFill>
              </a:rPr>
              <a:t> ich </a:t>
            </a:r>
            <a:r>
              <a:rPr lang="en-US" sz="1100" dirty="0" err="1">
                <a:solidFill>
                  <a:schemeClr val="tx1"/>
                </a:solidFill>
              </a:rPr>
              <a:t>eine</a:t>
            </a:r>
            <a:r>
              <a:rPr lang="en-US" sz="1100" dirty="0">
                <a:solidFill>
                  <a:schemeClr val="tx1"/>
                </a:solidFill>
              </a:rPr>
              <a:t> Zahl </a:t>
            </a:r>
            <a:r>
              <a:rPr lang="en-US" sz="1100" dirty="0" err="1">
                <a:solidFill>
                  <a:schemeClr val="tx1"/>
                </a:solidFill>
              </a:rPr>
              <a:t>bekomme</a:t>
            </a:r>
            <a:r>
              <a:rPr lang="en-US" sz="1100" dirty="0">
                <a:solidFill>
                  <a:schemeClr val="tx1"/>
                </a:solidFill>
              </a:rPr>
              <a:t> und </a:t>
            </a:r>
            <a:r>
              <a:rPr lang="en-US" sz="1100" dirty="0" err="1">
                <a:solidFill>
                  <a:schemeClr val="tx1"/>
                </a:solidFill>
              </a:rPr>
              <a:t>Anhand</a:t>
            </a:r>
            <a:r>
              <a:rPr lang="en-US" sz="1100" dirty="0">
                <a:solidFill>
                  <a:schemeClr val="tx1"/>
                </a:solidFill>
              </a:rPr>
              <a:t> der </a:t>
            </a:r>
            <a:r>
              <a:rPr lang="en-US" sz="1100" dirty="0" err="1">
                <a:solidFill>
                  <a:schemeClr val="tx1"/>
                </a:solidFill>
              </a:rPr>
              <a:t>geworfenen</a:t>
            </a:r>
            <a:r>
              <a:rPr lang="en-US" sz="1100" dirty="0">
                <a:solidFill>
                  <a:schemeClr val="tx1"/>
                </a:solidFill>
              </a:rPr>
              <a:t> Zahl </a:t>
            </a:r>
            <a:r>
              <a:rPr lang="en-US" sz="1100" dirty="0" err="1">
                <a:solidFill>
                  <a:schemeClr val="tx1"/>
                </a:solidFill>
              </a:rPr>
              <a:t>meine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Spielfiguren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bewege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1200" b="1" dirty="0" err="1">
                <a:solidFill>
                  <a:schemeClr val="tx1"/>
                </a:solidFill>
              </a:rPr>
              <a:t>Akzeptanzkriterien</a:t>
            </a:r>
            <a:r>
              <a:rPr lang="en-US" sz="1200" b="1" dirty="0">
                <a:solidFill>
                  <a:schemeClr val="tx1"/>
                </a:solidFill>
              </a:rPr>
              <a:t>: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Mitte des </a:t>
            </a:r>
            <a:r>
              <a:rPr lang="en-US" sz="1200" dirty="0" err="1">
                <a:solidFill>
                  <a:schemeClr val="tx1"/>
                </a:solidFill>
              </a:rPr>
              <a:t>Spielbretts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befindet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sich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Würfel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Ich </a:t>
            </a:r>
            <a:r>
              <a:rPr lang="en-US" sz="1200" dirty="0" err="1">
                <a:solidFill>
                  <a:schemeClr val="tx1"/>
                </a:solidFill>
              </a:rPr>
              <a:t>klicke</a:t>
            </a:r>
            <a:r>
              <a:rPr lang="en-US" sz="1200" dirty="0">
                <a:solidFill>
                  <a:schemeClr val="tx1"/>
                </a:solidFill>
              </a:rPr>
              <a:t> auf den </a:t>
            </a:r>
            <a:r>
              <a:rPr lang="en-US" sz="1200" dirty="0" err="1">
                <a:solidFill>
                  <a:schemeClr val="tx1"/>
                </a:solidFill>
              </a:rPr>
              <a:t>Würfel</a:t>
            </a:r>
            <a:r>
              <a:rPr lang="en-US" sz="1200" dirty="0">
                <a:solidFill>
                  <a:schemeClr val="tx1"/>
                </a:solidFill>
              </a:rPr>
              <a:t> um den </a:t>
            </a:r>
            <a:r>
              <a:rPr lang="en-US" sz="1200" dirty="0" err="1">
                <a:solidFill>
                  <a:schemeClr val="tx1"/>
                </a:solidFill>
              </a:rPr>
              <a:t>Würfel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zu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schütteln</a:t>
            </a:r>
            <a:r>
              <a:rPr lang="en-US" sz="1200" dirty="0">
                <a:solidFill>
                  <a:schemeClr val="tx1"/>
                </a:solidFill>
              </a:rPr>
              <a:t> und </a:t>
            </a:r>
            <a:r>
              <a:rPr lang="en-US" sz="1200" dirty="0" err="1">
                <a:solidFill>
                  <a:schemeClr val="tx1"/>
                </a:solidFill>
              </a:rPr>
              <a:t>werfe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damit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eine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zufällige</a:t>
            </a:r>
            <a:r>
              <a:rPr lang="en-US" sz="1200" dirty="0">
                <a:solidFill>
                  <a:schemeClr val="tx1"/>
                </a:solidFill>
              </a:rPr>
              <a:t> Zahl.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Der </a:t>
            </a:r>
            <a:r>
              <a:rPr lang="en-US" sz="1200" dirty="0" err="1">
                <a:solidFill>
                  <a:schemeClr val="tx1"/>
                </a:solidFill>
              </a:rPr>
              <a:t>Würfel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landet</a:t>
            </a:r>
            <a:r>
              <a:rPr lang="en-US" sz="1200" dirty="0">
                <a:solidFill>
                  <a:schemeClr val="tx1"/>
                </a:solidFill>
              </a:rPr>
              <a:t> auf </a:t>
            </a:r>
            <a:r>
              <a:rPr lang="en-US" sz="1200" dirty="0" err="1">
                <a:solidFill>
                  <a:schemeClr val="tx1"/>
                </a:solidFill>
              </a:rPr>
              <a:t>eine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zufällige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Augenzahl</a:t>
            </a:r>
            <a:r>
              <a:rPr lang="en-US" sz="1200" dirty="0">
                <a:solidFill>
                  <a:schemeClr val="tx1"/>
                </a:solidFill>
              </a:rPr>
              <a:t>, die ich lessen </a:t>
            </a:r>
            <a:r>
              <a:rPr lang="en-US" sz="1200" dirty="0" err="1">
                <a:solidFill>
                  <a:schemeClr val="tx1"/>
                </a:solidFill>
              </a:rPr>
              <a:t>kann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058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68D5-1103-93DB-4111-3788D21E3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C4D5D95-9706-AB8F-6B10-7AC7ED03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5" y="625252"/>
            <a:ext cx="8822972" cy="544112"/>
          </a:xfrm>
        </p:spPr>
        <p:txBody>
          <a:bodyPr/>
          <a:lstStyle/>
          <a:p>
            <a:r>
              <a:rPr lang="de-DE" dirty="0"/>
              <a:t>Epic02: Spielzug machen</a:t>
            </a:r>
            <a:br>
              <a:rPr lang="de-DE" sz="1100" dirty="0"/>
            </a:br>
            <a:r>
              <a:rPr lang="de-DE" sz="1400" b="0" dirty="0"/>
              <a:t>Das System muss dem Spieler die Möglichkeit bieten, einen Spielzug zu machen.</a:t>
            </a:r>
            <a:endParaRPr lang="de-DE" sz="1400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2B49A0-4475-A272-8549-563F33963155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89B59-75A3-8EC3-808D-AFA6810B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512" y="1520616"/>
            <a:ext cx="8208912" cy="358345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User-Story02: </a:t>
            </a:r>
            <a:r>
              <a:rPr lang="en-US" sz="1800" b="1" dirty="0" err="1">
                <a:solidFill>
                  <a:schemeClr val="tx1"/>
                </a:solidFill>
              </a:rPr>
              <a:t>Spielfigur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bewegen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Als Spieler </a:t>
            </a:r>
            <a:r>
              <a:rPr lang="en-US" sz="1100" dirty="0" err="1">
                <a:solidFill>
                  <a:schemeClr val="tx1"/>
                </a:solidFill>
              </a:rPr>
              <a:t>möchte</a:t>
            </a:r>
            <a:r>
              <a:rPr lang="en-US" sz="1100" dirty="0">
                <a:solidFill>
                  <a:schemeClr val="tx1"/>
                </a:solidFill>
              </a:rPr>
              <a:t> ich die </a:t>
            </a:r>
            <a:r>
              <a:rPr lang="en-US" sz="1100" dirty="0" err="1">
                <a:solidFill>
                  <a:schemeClr val="tx1"/>
                </a:solidFill>
              </a:rPr>
              <a:t>Möglichkeit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haben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eine</a:t>
            </a:r>
            <a:r>
              <a:rPr lang="en-US" sz="1100" dirty="0">
                <a:solidFill>
                  <a:schemeClr val="tx1"/>
                </a:solidFill>
              </a:rPr>
              <a:t> von mir </a:t>
            </a:r>
            <a:r>
              <a:rPr lang="en-US" sz="1100" dirty="0" err="1">
                <a:solidFill>
                  <a:schemeClr val="tx1"/>
                </a:solidFill>
              </a:rPr>
              <a:t>gewünschte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Spielfigur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bewegen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zu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können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damit</a:t>
            </a:r>
            <a:r>
              <a:rPr lang="en-US" sz="1100" dirty="0">
                <a:solidFill>
                  <a:schemeClr val="tx1"/>
                </a:solidFill>
              </a:rPr>
              <a:t> ich </a:t>
            </a:r>
            <a:r>
              <a:rPr lang="en-US" sz="1100" dirty="0" err="1">
                <a:solidFill>
                  <a:schemeClr val="tx1"/>
                </a:solidFill>
              </a:rPr>
              <a:t>eventuell</a:t>
            </a:r>
            <a:r>
              <a:rPr lang="en-US" sz="1100" dirty="0">
                <a:solidFill>
                  <a:schemeClr val="tx1"/>
                </a:solidFill>
              </a:rPr>
              <a:t> ins </a:t>
            </a:r>
            <a:r>
              <a:rPr lang="en-US" sz="1100" dirty="0" err="1">
                <a:solidFill>
                  <a:schemeClr val="tx1"/>
                </a:solidFill>
              </a:rPr>
              <a:t>Zielfeld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komme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sz="11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 err="1">
                <a:solidFill>
                  <a:schemeClr val="tx1"/>
                </a:solidFill>
              </a:rPr>
              <a:t>Akzeptanzkriterien</a:t>
            </a:r>
            <a:r>
              <a:rPr lang="en-US" sz="1200" b="1" dirty="0">
                <a:solidFill>
                  <a:schemeClr val="tx1"/>
                </a:solidFill>
              </a:rPr>
              <a:t>: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sz="1200" dirty="0" err="1">
                <a:solidFill>
                  <a:schemeClr val="tx1"/>
                </a:solidFill>
              </a:rPr>
              <a:t>Nach</a:t>
            </a:r>
            <a:r>
              <a:rPr lang="en-US" sz="1200" dirty="0">
                <a:solidFill>
                  <a:schemeClr val="tx1"/>
                </a:solidFill>
              </a:rPr>
              <a:t> dem </a:t>
            </a:r>
            <a:r>
              <a:rPr lang="en-US" sz="1200" dirty="0" err="1">
                <a:solidFill>
                  <a:schemeClr val="tx1"/>
                </a:solidFill>
              </a:rPr>
              <a:t>Würfeln</a:t>
            </a:r>
            <a:r>
              <a:rPr lang="en-US" sz="1200" dirty="0">
                <a:solidFill>
                  <a:schemeClr val="tx1"/>
                </a:solidFill>
              </a:rPr>
              <a:t> der </a:t>
            </a:r>
            <a:r>
              <a:rPr lang="en-US" sz="1200" dirty="0" err="1">
                <a:solidFill>
                  <a:schemeClr val="tx1"/>
                </a:solidFill>
              </a:rPr>
              <a:t>Würfel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klicke</a:t>
            </a:r>
            <a:r>
              <a:rPr lang="en-US" sz="1200" dirty="0">
                <a:solidFill>
                  <a:schemeClr val="tx1"/>
                </a:solidFill>
              </a:rPr>
              <a:t> ich auf die von mir </a:t>
            </a:r>
            <a:r>
              <a:rPr lang="en-US" sz="1200" dirty="0" err="1">
                <a:solidFill>
                  <a:schemeClr val="tx1"/>
                </a:solidFill>
              </a:rPr>
              <a:t>gewünschte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Spielfigur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Ich </a:t>
            </a:r>
            <a:r>
              <a:rPr lang="en-US" sz="1200" dirty="0" err="1">
                <a:solidFill>
                  <a:schemeClr val="tx1"/>
                </a:solidFill>
              </a:rPr>
              <a:t>halte</a:t>
            </a:r>
            <a:r>
              <a:rPr lang="en-US" sz="1200" dirty="0">
                <a:solidFill>
                  <a:schemeClr val="tx1"/>
                </a:solidFill>
              </a:rPr>
              <a:t> die Maus-Taste </a:t>
            </a:r>
            <a:r>
              <a:rPr lang="en-US" sz="1200" dirty="0" err="1">
                <a:solidFill>
                  <a:schemeClr val="tx1"/>
                </a:solidFill>
              </a:rPr>
              <a:t>gedrückt</a:t>
            </a:r>
            <a:r>
              <a:rPr lang="en-US" sz="1200" dirty="0">
                <a:solidFill>
                  <a:schemeClr val="tx1"/>
                </a:solidFill>
              </a:rPr>
              <a:t> und </a:t>
            </a:r>
            <a:r>
              <a:rPr lang="en-US" sz="1200" dirty="0" err="1">
                <a:solidFill>
                  <a:schemeClr val="tx1"/>
                </a:solidFill>
              </a:rPr>
              <a:t>schiebe</a:t>
            </a:r>
            <a:r>
              <a:rPr lang="en-US" sz="1200" dirty="0">
                <a:solidFill>
                  <a:schemeClr val="tx1"/>
                </a:solidFill>
              </a:rPr>
              <a:t> die </a:t>
            </a:r>
            <a:r>
              <a:rPr lang="en-US" sz="1200" dirty="0" err="1">
                <a:solidFill>
                  <a:schemeClr val="tx1"/>
                </a:solidFill>
              </a:rPr>
              <a:t>Spielfigur</a:t>
            </a:r>
            <a:r>
              <a:rPr lang="en-US" sz="1200" dirty="0">
                <a:solidFill>
                  <a:schemeClr val="tx1"/>
                </a:solidFill>
              </a:rPr>
              <a:t> ins </a:t>
            </a:r>
            <a:r>
              <a:rPr lang="en-US" sz="1200" dirty="0" err="1">
                <a:solidFill>
                  <a:schemeClr val="tx1"/>
                </a:solidFill>
              </a:rPr>
              <a:t>gewünschte</a:t>
            </a:r>
            <a:r>
              <a:rPr lang="en-US" sz="1200" dirty="0">
                <a:solidFill>
                  <a:schemeClr val="tx1"/>
                </a:solidFill>
              </a:rPr>
              <a:t> Feld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Die </a:t>
            </a:r>
            <a:r>
              <a:rPr lang="en-US" sz="1200" dirty="0" err="1">
                <a:solidFill>
                  <a:schemeClr val="tx1"/>
                </a:solidFill>
              </a:rPr>
              <a:t>Spielfigur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bleibt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gewünschten</a:t>
            </a:r>
            <a:r>
              <a:rPr lang="en-US" sz="1200" dirty="0">
                <a:solidFill>
                  <a:schemeClr val="tx1"/>
                </a:solidFill>
              </a:rPr>
              <a:t> Feld falls der Schritt </a:t>
            </a:r>
            <a:r>
              <a:rPr lang="en-US" sz="1200" dirty="0" err="1">
                <a:solidFill>
                  <a:schemeClr val="tx1"/>
                </a:solidFill>
              </a:rPr>
              <a:t>erlaubt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ist</a:t>
            </a:r>
            <a:r>
              <a:rPr lang="en-US" sz="1200" dirty="0">
                <a:solidFill>
                  <a:schemeClr val="tx1"/>
                </a:solidFill>
              </a:rPr>
              <a:t>/den Spiel-</a:t>
            </a:r>
            <a:r>
              <a:rPr lang="en-US" sz="1200" dirty="0" err="1">
                <a:solidFill>
                  <a:schemeClr val="tx1"/>
                </a:solidFill>
              </a:rPr>
              <a:t>Regeln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entspricht</a:t>
            </a:r>
            <a:endParaRPr lang="en-US" sz="1200" dirty="0">
              <a:solidFill>
                <a:schemeClr val="tx1"/>
              </a:solidFill>
            </a:endParaRP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Bei </a:t>
            </a:r>
            <a:r>
              <a:rPr lang="en-US" sz="1200" dirty="0" err="1">
                <a:solidFill>
                  <a:schemeClr val="tx1"/>
                </a:solidFill>
              </a:rPr>
              <a:t>nicht-erlaubtem</a:t>
            </a:r>
            <a:r>
              <a:rPr lang="en-US" sz="1200" dirty="0">
                <a:solidFill>
                  <a:schemeClr val="tx1"/>
                </a:solidFill>
              </a:rPr>
              <a:t> Schritt, </a:t>
            </a:r>
            <a:r>
              <a:rPr lang="en-US" sz="1200" dirty="0" err="1">
                <a:solidFill>
                  <a:schemeClr val="tx1"/>
                </a:solidFill>
              </a:rPr>
              <a:t>wird</a:t>
            </a:r>
            <a:r>
              <a:rPr lang="en-US" sz="1200" dirty="0">
                <a:solidFill>
                  <a:schemeClr val="tx1"/>
                </a:solidFill>
              </a:rPr>
              <a:t> die </a:t>
            </a:r>
            <a:r>
              <a:rPr lang="en-US" sz="1200" dirty="0" err="1">
                <a:solidFill>
                  <a:schemeClr val="tx1"/>
                </a:solidFill>
              </a:rPr>
              <a:t>Spielfigur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zum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vorherigen</a:t>
            </a:r>
            <a:r>
              <a:rPr lang="en-US" sz="1200" dirty="0">
                <a:solidFill>
                  <a:schemeClr val="tx1"/>
                </a:solidFill>
              </a:rPr>
              <a:t> Feld </a:t>
            </a:r>
            <a:r>
              <a:rPr lang="en-US" sz="1200" dirty="0" err="1">
                <a:solidFill>
                  <a:schemeClr val="tx1"/>
                </a:solidFill>
              </a:rPr>
              <a:t>automatisch</a:t>
            </a:r>
            <a:r>
              <a:rPr lang="en-US" sz="1200" dirty="0">
                <a:solidFill>
                  <a:schemeClr val="tx1"/>
                </a:solidFill>
              </a:rPr>
              <a:t> zurückgesetzt.</a:t>
            </a:r>
          </a:p>
        </p:txBody>
      </p:sp>
    </p:spTree>
    <p:extLst>
      <p:ext uri="{BB962C8B-B14F-4D97-AF65-F5344CB8AC3E}">
        <p14:creationId xmlns:p14="http://schemas.microsoft.com/office/powerpoint/2010/main" val="3200039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C6D68-FEB4-B061-24DD-BB666543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A7A7A78-1525-A350-B7CB-2B66BFE1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View: Technischer Überblick </a:t>
            </a:r>
          </a:p>
        </p:txBody>
      </p:sp>
      <p:pic>
        <p:nvPicPr>
          <p:cNvPr id="28" name="Grafik 27" descr="Ein Bild, das Regal Ständer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E6FCC020-34D6-30FE-72EE-1FC5165C66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304" y="2137420"/>
            <a:ext cx="1314403" cy="1314403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3648E4A0-E453-7D5E-A6D2-9318070C3D82}"/>
              </a:ext>
            </a:extLst>
          </p:cNvPr>
          <p:cNvSpPr txBox="1"/>
          <p:nvPr/>
        </p:nvSpPr>
        <p:spPr>
          <a:xfrm>
            <a:off x="8248352" y="3577580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Server</a:t>
            </a:r>
          </a:p>
        </p:txBody>
      </p:sp>
      <p:sp>
        <p:nvSpPr>
          <p:cNvPr id="73" name="TextBox 1">
            <a:extLst>
              <a:ext uri="{FF2B5EF4-FFF2-40B4-BE49-F238E27FC236}">
                <a16:creationId xmlns:a16="http://schemas.microsoft.com/office/drawing/2014/main" id="{257CC455-D5B7-B9DD-0560-26F01EB03774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6C163-807A-BE5F-6A19-60BB6FCF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60" y="1286275"/>
            <a:ext cx="2304256" cy="1949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B0360-FEEF-DDA8-7A8F-F52F5C191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78" y="3705712"/>
            <a:ext cx="1795911" cy="1519617"/>
          </a:xfrm>
          <a:prstGeom prst="rect">
            <a:avLst/>
          </a:prstGeom>
        </p:spPr>
      </p:pic>
      <p:sp>
        <p:nvSpPr>
          <p:cNvPr id="10" name="Textfeld 38">
            <a:extLst>
              <a:ext uri="{FF2B5EF4-FFF2-40B4-BE49-F238E27FC236}">
                <a16:creationId xmlns:a16="http://schemas.microsoft.com/office/drawing/2014/main" id="{B9452CD7-6C97-AD5B-4370-4AEE2D9B9FBB}"/>
              </a:ext>
            </a:extLst>
          </p:cNvPr>
          <p:cNvSpPr txBox="1"/>
          <p:nvPr/>
        </p:nvSpPr>
        <p:spPr>
          <a:xfrm>
            <a:off x="1710316" y="3236030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Setzung 1</a:t>
            </a:r>
          </a:p>
        </p:txBody>
      </p:sp>
      <p:sp>
        <p:nvSpPr>
          <p:cNvPr id="11" name="Textfeld 38">
            <a:extLst>
              <a:ext uri="{FF2B5EF4-FFF2-40B4-BE49-F238E27FC236}">
                <a16:creationId xmlns:a16="http://schemas.microsoft.com/office/drawing/2014/main" id="{DDB141BA-BF52-8564-6DA5-F4DB842FB714}"/>
              </a:ext>
            </a:extLst>
          </p:cNvPr>
          <p:cNvSpPr txBox="1"/>
          <p:nvPr/>
        </p:nvSpPr>
        <p:spPr>
          <a:xfrm>
            <a:off x="5512048" y="5314890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Setzung 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1BC85-F6D3-55E1-7645-A8938E1681DD}"/>
              </a:ext>
            </a:extLst>
          </p:cNvPr>
          <p:cNvSpPr txBox="1"/>
          <p:nvPr/>
        </p:nvSpPr>
        <p:spPr>
          <a:xfrm>
            <a:off x="3105990" y="33467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…</a:t>
            </a:r>
            <a:endParaRPr lang="en-DE" sz="4000" b="1" dirty="0"/>
          </a:p>
        </p:txBody>
      </p:sp>
      <p:cxnSp>
        <p:nvCxnSpPr>
          <p:cNvPr id="16" name="Gerade Verbindung 23">
            <a:extLst>
              <a:ext uri="{FF2B5EF4-FFF2-40B4-BE49-F238E27FC236}">
                <a16:creationId xmlns:a16="http://schemas.microsoft.com/office/drawing/2014/main" id="{961503DE-97DD-0A6C-D99B-2C97B721C61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423816" y="2065412"/>
            <a:ext cx="4392488" cy="7292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3">
            <a:extLst>
              <a:ext uri="{FF2B5EF4-FFF2-40B4-BE49-F238E27FC236}">
                <a16:creationId xmlns:a16="http://schemas.microsoft.com/office/drawing/2014/main" id="{8DC35BAC-BEB5-B446-93BE-446B8878F168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711848" y="2794622"/>
            <a:ext cx="4104456" cy="1029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23">
            <a:extLst>
              <a:ext uri="{FF2B5EF4-FFF2-40B4-BE49-F238E27FC236}">
                <a16:creationId xmlns:a16="http://schemas.microsoft.com/office/drawing/2014/main" id="{867BE479-E0D9-8DBB-B5E3-DB8C4C439454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911989" y="2794622"/>
            <a:ext cx="904315" cy="1503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9EC741E-26DE-BB3C-CA2C-5AD0D4FB1590}"/>
              </a:ext>
            </a:extLst>
          </p:cNvPr>
          <p:cNvSpPr/>
          <p:nvPr/>
        </p:nvSpPr>
        <p:spPr>
          <a:xfrm>
            <a:off x="1191568" y="1345332"/>
            <a:ext cx="2232248" cy="187220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8B3418-E579-BC5E-C7BF-5129D949E129}"/>
              </a:ext>
            </a:extLst>
          </p:cNvPr>
          <p:cNvSpPr/>
          <p:nvPr/>
        </p:nvSpPr>
        <p:spPr>
          <a:xfrm>
            <a:off x="5200290" y="3773672"/>
            <a:ext cx="1711699" cy="149643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7905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Mann mit einfarbiger Füllung">
            <a:extLst>
              <a:ext uri="{FF2B5EF4-FFF2-40B4-BE49-F238E27FC236}">
                <a16:creationId xmlns:a16="http://schemas.microsoft.com/office/drawing/2014/main" id="{8F6C07CD-329E-BC8C-48E1-A48233171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564" y="2763750"/>
            <a:ext cx="914400" cy="9144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78F72A2-A2DC-29CA-6826-7DB7539A8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64" y="597798"/>
            <a:ext cx="8822972" cy="544112"/>
          </a:xfrm>
        </p:spPr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View: Fachlicher Überblick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AC466F-F3D3-3965-DAEC-5F9A83E19BBB}"/>
              </a:ext>
            </a:extLst>
          </p:cNvPr>
          <p:cNvSpPr/>
          <p:nvPr/>
        </p:nvSpPr>
        <p:spPr>
          <a:xfrm>
            <a:off x="2398068" y="1776774"/>
            <a:ext cx="1368152" cy="694928"/>
          </a:xfrm>
          <a:prstGeom prst="ellipse">
            <a:avLst/>
          </a:prstGeom>
          <a:noFill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FA76BC-912F-90BA-DC7F-A538D0227CDD}"/>
              </a:ext>
            </a:extLst>
          </p:cNvPr>
          <p:cNvSpPr/>
          <p:nvPr/>
        </p:nvSpPr>
        <p:spPr>
          <a:xfrm>
            <a:off x="2337573" y="2992972"/>
            <a:ext cx="1368152" cy="6949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Spielzug machen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CBE665-C028-E3A7-5A05-21A360BD7358}"/>
              </a:ext>
            </a:extLst>
          </p:cNvPr>
          <p:cNvSpPr/>
          <p:nvPr/>
        </p:nvSpPr>
        <p:spPr>
          <a:xfrm>
            <a:off x="2341390" y="4278600"/>
            <a:ext cx="1368152" cy="6949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Spiel verlassen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C9B9948-C889-7F0D-4366-9875A01A39D1}"/>
              </a:ext>
            </a:extLst>
          </p:cNvPr>
          <p:cNvSpPr txBox="1"/>
          <p:nvPr/>
        </p:nvSpPr>
        <p:spPr>
          <a:xfrm>
            <a:off x="2518015" y="1989934"/>
            <a:ext cx="994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Spiel suchen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9F0311-15E3-1D4C-21EF-0B44104032CE}"/>
              </a:ext>
            </a:extLst>
          </p:cNvPr>
          <p:cNvSpPr/>
          <p:nvPr/>
        </p:nvSpPr>
        <p:spPr>
          <a:xfrm>
            <a:off x="4318736" y="2658500"/>
            <a:ext cx="1409336" cy="6949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Gegnerische Figuren schlagen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F5B531-7E9D-6534-509E-94780144B6D2}"/>
              </a:ext>
            </a:extLst>
          </p:cNvPr>
          <p:cNvSpPr/>
          <p:nvPr/>
        </p:nvSpPr>
        <p:spPr>
          <a:xfrm>
            <a:off x="4547861" y="4417438"/>
            <a:ext cx="1368152" cy="6949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Ins Pause Menü gehen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208D05F-4938-74A8-ADCF-12CBB5A1FCE7}"/>
              </a:ext>
            </a:extLst>
          </p:cNvPr>
          <p:cNvCxnSpPr>
            <a:cxnSpLocks/>
          </p:cNvCxnSpPr>
          <p:nvPr/>
        </p:nvCxnSpPr>
        <p:spPr>
          <a:xfrm flipV="1">
            <a:off x="956332" y="2160912"/>
            <a:ext cx="1461131" cy="956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E04EB477-7D92-D266-D4F8-B148E503E602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119560" y="3206562"/>
            <a:ext cx="1218013" cy="1338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37836329-27AA-6E74-FFCC-CC7270518103}"/>
              </a:ext>
            </a:extLst>
          </p:cNvPr>
          <p:cNvCxnSpPr>
            <a:endCxn id="11" idx="1"/>
          </p:cNvCxnSpPr>
          <p:nvPr/>
        </p:nvCxnSpPr>
        <p:spPr>
          <a:xfrm>
            <a:off x="1047552" y="3451432"/>
            <a:ext cx="1494199" cy="928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hteck 44">
            <a:extLst>
              <a:ext uri="{FF2B5EF4-FFF2-40B4-BE49-F238E27FC236}">
                <a16:creationId xmlns:a16="http://schemas.microsoft.com/office/drawing/2014/main" id="{6DE1D833-16B9-3264-2807-490D097D32D9}"/>
              </a:ext>
            </a:extLst>
          </p:cNvPr>
          <p:cNvSpPr/>
          <p:nvPr/>
        </p:nvSpPr>
        <p:spPr>
          <a:xfrm>
            <a:off x="1794651" y="1103124"/>
            <a:ext cx="4608512" cy="4058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4E99D84-91B3-B616-0D12-3580A606C7B2}"/>
              </a:ext>
            </a:extLst>
          </p:cNvPr>
          <p:cNvSpPr txBox="1"/>
          <p:nvPr/>
        </p:nvSpPr>
        <p:spPr>
          <a:xfrm>
            <a:off x="3327702" y="1229939"/>
            <a:ext cx="15424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Nur_keine_Aufregung</a:t>
            </a:r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0AE3926C-E8A6-821F-8DE4-11CFFD51AC5F}"/>
              </a:ext>
            </a:extLst>
          </p:cNvPr>
          <p:cNvSpPr/>
          <p:nvPr/>
        </p:nvSpPr>
        <p:spPr>
          <a:xfrm>
            <a:off x="7936214" y="1463358"/>
            <a:ext cx="1065893" cy="867800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94353277-8658-F060-E605-15E940A84B52}"/>
              </a:ext>
            </a:extLst>
          </p:cNvPr>
          <p:cNvSpPr txBox="1"/>
          <p:nvPr/>
        </p:nvSpPr>
        <p:spPr>
          <a:xfrm>
            <a:off x="642018" y="3687900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Spieler</a:t>
            </a:r>
          </a:p>
        </p:txBody>
      </p: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A6F5927D-EE31-628D-A33B-D644E2FCCD40}"/>
              </a:ext>
            </a:extLst>
          </p:cNvPr>
          <p:cNvCxnSpPr>
            <a:cxnSpLocks/>
            <a:stCxn id="45" idx="3"/>
            <a:endCxn id="49" idx="2"/>
          </p:cNvCxnSpPr>
          <p:nvPr/>
        </p:nvCxnSpPr>
        <p:spPr>
          <a:xfrm flipV="1">
            <a:off x="6403163" y="2005733"/>
            <a:ext cx="1533051" cy="1126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1">
            <a:extLst>
              <a:ext uri="{FF2B5EF4-FFF2-40B4-BE49-F238E27FC236}">
                <a16:creationId xmlns:a16="http://schemas.microsoft.com/office/drawing/2014/main" id="{AFB6B26A-FF97-DA43-112C-77027B1ECE89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22A7CC8-FCDF-47E1-575C-A0688B3A2A04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3605172" y="3005964"/>
            <a:ext cx="713564" cy="200598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5E03E40-99FA-BF06-C884-A180AD880D9B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3710343" y="4754679"/>
            <a:ext cx="837518" cy="10223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12DF5DF5-6059-E910-BC0E-DB6E4F3F2259}"/>
              </a:ext>
            </a:extLst>
          </p:cNvPr>
          <p:cNvSpPr txBox="1"/>
          <p:nvPr/>
        </p:nvSpPr>
        <p:spPr>
          <a:xfrm>
            <a:off x="3647846" y="2864357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extends</a:t>
            </a:r>
            <a:endParaRPr lang="de-DE" sz="800" dirty="0"/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8A0A6B6F-24B8-CC42-D719-C4844A704FB2}"/>
              </a:ext>
            </a:extLst>
          </p:cNvPr>
          <p:cNvSpPr txBox="1"/>
          <p:nvPr/>
        </p:nvSpPr>
        <p:spPr>
          <a:xfrm>
            <a:off x="3973303" y="452010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/>
              <a:t>include</a:t>
            </a:r>
            <a:endParaRPr lang="de-DE" sz="800" dirty="0"/>
          </a:p>
        </p:txBody>
      </p:sp>
      <p:sp>
        <p:nvSpPr>
          <p:cNvPr id="7" name="Würfel 48">
            <a:extLst>
              <a:ext uri="{FF2B5EF4-FFF2-40B4-BE49-F238E27FC236}">
                <a16:creationId xmlns:a16="http://schemas.microsoft.com/office/drawing/2014/main" id="{2110583B-20F0-8E6A-02F7-E0A32069374B}"/>
              </a:ext>
            </a:extLst>
          </p:cNvPr>
          <p:cNvSpPr/>
          <p:nvPr/>
        </p:nvSpPr>
        <p:spPr>
          <a:xfrm>
            <a:off x="7945286" y="3949510"/>
            <a:ext cx="1065893" cy="867800"/>
          </a:xfrm>
          <a:prstGeom prst="cub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67">
            <a:extLst>
              <a:ext uri="{FF2B5EF4-FFF2-40B4-BE49-F238E27FC236}">
                <a16:creationId xmlns:a16="http://schemas.microsoft.com/office/drawing/2014/main" id="{5B5F23D5-CFAF-C15F-9E56-DD5833228AF7}"/>
              </a:ext>
            </a:extLst>
          </p:cNvPr>
          <p:cNvCxnSpPr>
            <a:cxnSpLocks/>
            <a:stCxn id="45" idx="3"/>
            <a:endCxn id="7" idx="2"/>
          </p:cNvCxnSpPr>
          <p:nvPr/>
        </p:nvCxnSpPr>
        <p:spPr>
          <a:xfrm>
            <a:off x="6403163" y="3132440"/>
            <a:ext cx="1542123" cy="1359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38">
            <a:extLst>
              <a:ext uri="{FF2B5EF4-FFF2-40B4-BE49-F238E27FC236}">
                <a16:creationId xmlns:a16="http://schemas.microsoft.com/office/drawing/2014/main" id="{94118AB4-F471-00E3-7223-52C4C7F173CA}"/>
              </a:ext>
            </a:extLst>
          </p:cNvPr>
          <p:cNvSpPr txBox="1"/>
          <p:nvPr/>
        </p:nvSpPr>
        <p:spPr>
          <a:xfrm>
            <a:off x="8182302" y="2362467"/>
            <a:ext cx="561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Server</a:t>
            </a:r>
          </a:p>
        </p:txBody>
      </p:sp>
      <p:sp>
        <p:nvSpPr>
          <p:cNvPr id="21" name="Textfeld 38">
            <a:extLst>
              <a:ext uri="{FF2B5EF4-FFF2-40B4-BE49-F238E27FC236}">
                <a16:creationId xmlns:a16="http://schemas.microsoft.com/office/drawing/2014/main" id="{2AEA62BB-0896-6EAF-A56B-66E30EF32ADD}"/>
              </a:ext>
            </a:extLst>
          </p:cNvPr>
          <p:cNvSpPr txBox="1"/>
          <p:nvPr/>
        </p:nvSpPr>
        <p:spPr>
          <a:xfrm>
            <a:off x="8197546" y="4850417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Gerät</a:t>
            </a:r>
          </a:p>
        </p:txBody>
      </p:sp>
    </p:spTree>
    <p:extLst>
      <p:ext uri="{BB962C8B-B14F-4D97-AF65-F5344CB8AC3E}">
        <p14:creationId xmlns:p14="http://schemas.microsoft.com/office/powerpoint/2010/main" val="190565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49FC-2BB8-42A8-5B4B-751AD868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AECE33F-C03E-14DC-160C-49669C275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5" y="769268"/>
            <a:ext cx="6867986" cy="544112"/>
          </a:xfrm>
        </p:spPr>
        <p:txBody>
          <a:bodyPr/>
          <a:lstStyle/>
          <a:p>
            <a:r>
              <a:rPr lang="de-DE" dirty="0"/>
              <a:t>Grobarchitecture: Client-Server-Architektur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75E0E5C9-6C98-9A23-C8CD-0916437191D4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9BCA71-147C-583B-F797-2D350F55AF53}"/>
              </a:ext>
            </a:extLst>
          </p:cNvPr>
          <p:cNvSpPr/>
          <p:nvPr/>
        </p:nvSpPr>
        <p:spPr>
          <a:xfrm>
            <a:off x="615504" y="1551071"/>
            <a:ext cx="3463814" cy="31683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A6492E-81A0-AD0C-ED46-55BAD0AA6EC4}"/>
              </a:ext>
            </a:extLst>
          </p:cNvPr>
          <p:cNvSpPr/>
          <p:nvPr/>
        </p:nvSpPr>
        <p:spPr>
          <a:xfrm>
            <a:off x="5742829" y="1551071"/>
            <a:ext cx="3598999" cy="3099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5C3E58-4759-CA33-0F7A-85D0954AD78A}"/>
              </a:ext>
            </a:extLst>
          </p:cNvPr>
          <p:cNvCxnSpPr/>
          <p:nvPr/>
        </p:nvCxnSpPr>
        <p:spPr>
          <a:xfrm>
            <a:off x="615504" y="1849388"/>
            <a:ext cx="5040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A68A85-EBD0-1A7C-0A98-58E6CD5CC34A}"/>
              </a:ext>
            </a:extLst>
          </p:cNvPr>
          <p:cNvCxnSpPr/>
          <p:nvPr/>
        </p:nvCxnSpPr>
        <p:spPr>
          <a:xfrm flipV="1">
            <a:off x="1119560" y="1705372"/>
            <a:ext cx="144016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73963B-2525-E258-E0F4-3FD9ED4F4680}"/>
              </a:ext>
            </a:extLst>
          </p:cNvPr>
          <p:cNvCxnSpPr/>
          <p:nvPr/>
        </p:nvCxnSpPr>
        <p:spPr>
          <a:xfrm flipV="1">
            <a:off x="1263576" y="1561356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D43E43-9B90-D931-8429-BE2DCE9BF619}"/>
              </a:ext>
            </a:extLst>
          </p:cNvPr>
          <p:cNvSpPr txBox="1"/>
          <p:nvPr/>
        </p:nvSpPr>
        <p:spPr>
          <a:xfrm>
            <a:off x="615893" y="1558899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Client</a:t>
            </a: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C241D9-81AA-2FC9-D8DA-50F97A82A812}"/>
              </a:ext>
            </a:extLst>
          </p:cNvPr>
          <p:cNvSpPr/>
          <p:nvPr/>
        </p:nvSpPr>
        <p:spPr>
          <a:xfrm>
            <a:off x="1623616" y="2065412"/>
            <a:ext cx="1231868" cy="4592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View</a:t>
            </a:r>
            <a:r>
              <a:rPr lang="en-US" dirty="0"/>
              <a:t> </a:t>
            </a:r>
            <a:br>
              <a:rPr lang="en-US" dirty="0"/>
            </a:br>
            <a:r>
              <a:rPr lang="en-US" sz="900" dirty="0"/>
              <a:t>“Observer”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B5D109-ADA1-F12D-10E2-A8900D6E4D9A}"/>
              </a:ext>
            </a:extLst>
          </p:cNvPr>
          <p:cNvSpPr/>
          <p:nvPr/>
        </p:nvSpPr>
        <p:spPr>
          <a:xfrm>
            <a:off x="798689" y="3564977"/>
            <a:ext cx="1113969" cy="5114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Client_Model</a:t>
            </a:r>
            <a:endParaRPr lang="en-US" sz="1100" dirty="0"/>
          </a:p>
          <a:p>
            <a:pPr algn="ctr"/>
            <a:r>
              <a:rPr lang="en-US" sz="900" dirty="0"/>
              <a:t>“Observable”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E2C172-D108-85E7-6B2F-272B92D6F811}"/>
              </a:ext>
            </a:extLst>
          </p:cNvPr>
          <p:cNvCxnSpPr/>
          <p:nvPr/>
        </p:nvCxnSpPr>
        <p:spPr>
          <a:xfrm>
            <a:off x="5764078" y="1849388"/>
            <a:ext cx="5040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780E76-D598-9027-1C2B-A55F6B819E8E}"/>
              </a:ext>
            </a:extLst>
          </p:cNvPr>
          <p:cNvCxnSpPr/>
          <p:nvPr/>
        </p:nvCxnSpPr>
        <p:spPr>
          <a:xfrm flipV="1">
            <a:off x="6268134" y="1705372"/>
            <a:ext cx="144016" cy="144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D500CD-A9FA-05B6-3931-996EA6DC411D}"/>
              </a:ext>
            </a:extLst>
          </p:cNvPr>
          <p:cNvCxnSpPr/>
          <p:nvPr/>
        </p:nvCxnSpPr>
        <p:spPr>
          <a:xfrm flipV="1">
            <a:off x="6412150" y="1561356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5454030-7FF6-0A4B-842F-8AC94ED6A2EE}"/>
              </a:ext>
            </a:extLst>
          </p:cNvPr>
          <p:cNvSpPr txBox="1"/>
          <p:nvPr/>
        </p:nvSpPr>
        <p:spPr>
          <a:xfrm>
            <a:off x="5728206" y="1551071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Server</a:t>
            </a:r>
            <a:endParaRPr lang="en-US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4D20FB-9FAC-FFF3-38E0-25C7620AAADF}"/>
              </a:ext>
            </a:extLst>
          </p:cNvPr>
          <p:cNvSpPr/>
          <p:nvPr/>
        </p:nvSpPr>
        <p:spPr>
          <a:xfrm>
            <a:off x="6880200" y="1990221"/>
            <a:ext cx="1260138" cy="590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Service</a:t>
            </a:r>
          </a:p>
          <a:p>
            <a:pPr algn="ctr"/>
            <a:r>
              <a:rPr lang="en-US" sz="900" dirty="0"/>
              <a:t>“</a:t>
            </a:r>
            <a:r>
              <a:rPr lang="en-US" sz="900" dirty="0" err="1"/>
              <a:t>Geschäftslogik</a:t>
            </a:r>
            <a:r>
              <a:rPr lang="en-US" sz="900" dirty="0"/>
              <a:t>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05DB89-AE3B-AB45-E827-45B1510BA562}"/>
              </a:ext>
            </a:extLst>
          </p:cNvPr>
          <p:cNvSpPr/>
          <p:nvPr/>
        </p:nvSpPr>
        <p:spPr>
          <a:xfrm>
            <a:off x="6077654" y="3565995"/>
            <a:ext cx="1252169" cy="4825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Server_Controller</a:t>
            </a:r>
            <a:endParaRPr lang="en-US" sz="105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110EDB1-99E0-EB94-2A1E-8BBF0FDE8FC5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1912658" y="3747748"/>
            <a:ext cx="4062838" cy="72952"/>
          </a:xfrm>
          <a:prstGeom prst="straightConnector1">
            <a:avLst/>
          </a:prstGeom>
          <a:ln>
            <a:noFill/>
            <a:tailEnd type="triangle"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CBAD302-AEA3-C17E-27D9-B93ECA4644B3}"/>
              </a:ext>
            </a:extLst>
          </p:cNvPr>
          <p:cNvSpPr/>
          <p:nvPr/>
        </p:nvSpPr>
        <p:spPr>
          <a:xfrm>
            <a:off x="7875236" y="3556005"/>
            <a:ext cx="1260138" cy="4839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Server_Model</a:t>
            </a:r>
            <a:endParaRPr lang="en-US" sz="1200" dirty="0"/>
          </a:p>
          <a:p>
            <a:pPr algn="ctr"/>
            <a:r>
              <a:rPr lang="en-US" sz="900" dirty="0"/>
              <a:t>“Observable”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EABB62-EC20-0868-79D5-E425A139ED28}"/>
              </a:ext>
            </a:extLst>
          </p:cNvPr>
          <p:cNvSpPr/>
          <p:nvPr/>
        </p:nvSpPr>
        <p:spPr>
          <a:xfrm>
            <a:off x="2657898" y="3564977"/>
            <a:ext cx="1231868" cy="5028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Client_Controller</a:t>
            </a:r>
            <a:endParaRPr lang="en-US" sz="105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31C3B1-0B3E-7056-D556-5519518D244D}"/>
              </a:ext>
            </a:extLst>
          </p:cNvPr>
          <p:cNvCxnSpPr/>
          <p:nvPr/>
        </p:nvCxnSpPr>
        <p:spPr>
          <a:xfrm>
            <a:off x="2538804" y="2524702"/>
            <a:ext cx="668988" cy="101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03137B-6794-1054-7880-1D04CB9DAF66}"/>
              </a:ext>
            </a:extLst>
          </p:cNvPr>
          <p:cNvCxnSpPr>
            <a:cxnSpLocks/>
          </p:cNvCxnSpPr>
          <p:nvPr/>
        </p:nvCxnSpPr>
        <p:spPr>
          <a:xfrm flipV="1">
            <a:off x="1504501" y="2546688"/>
            <a:ext cx="515161" cy="974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E7095B-60BA-4319-04F2-4815B947173D}"/>
              </a:ext>
            </a:extLst>
          </p:cNvPr>
          <p:cNvCxnSpPr>
            <a:cxnSpLocks/>
          </p:cNvCxnSpPr>
          <p:nvPr/>
        </p:nvCxnSpPr>
        <p:spPr>
          <a:xfrm flipV="1">
            <a:off x="6504794" y="2601900"/>
            <a:ext cx="607201" cy="9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2DD76DA-8586-2F7C-34BB-838EF634392F}"/>
              </a:ext>
            </a:extLst>
          </p:cNvPr>
          <p:cNvCxnSpPr>
            <a:cxnSpLocks/>
          </p:cNvCxnSpPr>
          <p:nvPr/>
        </p:nvCxnSpPr>
        <p:spPr>
          <a:xfrm>
            <a:off x="7875236" y="2580762"/>
            <a:ext cx="630069" cy="95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D9EFA31-22FC-66B8-7C6F-1DA8B656A863}"/>
              </a:ext>
            </a:extLst>
          </p:cNvPr>
          <p:cNvCxnSpPr>
            <a:cxnSpLocks/>
          </p:cNvCxnSpPr>
          <p:nvPr/>
        </p:nvCxnSpPr>
        <p:spPr>
          <a:xfrm>
            <a:off x="3902911" y="3706996"/>
            <a:ext cx="2108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3C8CBBE-E2FC-1566-11B3-F41BFF6849CC}"/>
              </a:ext>
            </a:extLst>
          </p:cNvPr>
          <p:cNvCxnSpPr>
            <a:cxnSpLocks/>
            <a:stCxn id="7" idx="1"/>
            <a:endCxn id="19" idx="3"/>
          </p:cNvCxnSpPr>
          <p:nvPr/>
        </p:nvCxnSpPr>
        <p:spPr>
          <a:xfrm flipH="1">
            <a:off x="1912658" y="3816408"/>
            <a:ext cx="745240" cy="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EB5351F-6AC3-B3ED-8F56-399109069A4C}"/>
              </a:ext>
            </a:extLst>
          </p:cNvPr>
          <p:cNvCxnSpPr>
            <a:cxnSpLocks/>
          </p:cNvCxnSpPr>
          <p:nvPr/>
        </p:nvCxnSpPr>
        <p:spPr>
          <a:xfrm flipH="1" flipV="1">
            <a:off x="7735958" y="2599638"/>
            <a:ext cx="584402" cy="9213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9079014-9737-1D2F-1C02-6708F29E5F78}"/>
              </a:ext>
            </a:extLst>
          </p:cNvPr>
          <p:cNvCxnSpPr>
            <a:cxnSpLocks/>
          </p:cNvCxnSpPr>
          <p:nvPr/>
        </p:nvCxnSpPr>
        <p:spPr>
          <a:xfrm flipH="1">
            <a:off x="6703738" y="2641476"/>
            <a:ext cx="547535" cy="8795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CB2C1E-693F-AD6E-68ED-2236B81E5238}"/>
              </a:ext>
            </a:extLst>
          </p:cNvPr>
          <p:cNvCxnSpPr>
            <a:cxnSpLocks/>
          </p:cNvCxnSpPr>
          <p:nvPr/>
        </p:nvCxnSpPr>
        <p:spPr>
          <a:xfrm flipH="1">
            <a:off x="3902911" y="3865612"/>
            <a:ext cx="206743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E5C2E7E-4696-86C1-0D72-AD0110463061}"/>
              </a:ext>
            </a:extLst>
          </p:cNvPr>
          <p:cNvSpPr txBox="1"/>
          <p:nvPr/>
        </p:nvSpPr>
        <p:spPr>
          <a:xfrm>
            <a:off x="8078282" y="2789432"/>
            <a:ext cx="987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Update or Retrieve 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39B7E4-9196-D4BC-0EB3-8EA81097F7AB}"/>
              </a:ext>
            </a:extLst>
          </p:cNvPr>
          <p:cNvSpPr txBox="1"/>
          <p:nvPr/>
        </p:nvSpPr>
        <p:spPr>
          <a:xfrm>
            <a:off x="7586096" y="2927931"/>
            <a:ext cx="637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Return Value</a:t>
            </a:r>
            <a:endParaRPr lang="en-DE" sz="8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ABAFF3D-9B50-EE58-F869-1736D302201D}"/>
              </a:ext>
            </a:extLst>
          </p:cNvPr>
          <p:cNvSpPr txBox="1"/>
          <p:nvPr/>
        </p:nvSpPr>
        <p:spPr>
          <a:xfrm>
            <a:off x="6167535" y="2850987"/>
            <a:ext cx="7860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Call method</a:t>
            </a:r>
            <a:endParaRPr lang="en-DE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6578B3-473F-653A-78A2-48B53D49DDC6}"/>
              </a:ext>
            </a:extLst>
          </p:cNvPr>
          <p:cNvSpPr txBox="1"/>
          <p:nvPr/>
        </p:nvSpPr>
        <p:spPr>
          <a:xfrm>
            <a:off x="6969846" y="2927931"/>
            <a:ext cx="637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Return Value</a:t>
            </a:r>
            <a:endParaRPr lang="en-DE" sz="8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B1757AE-B92F-1CF1-344A-948D88670173}"/>
              </a:ext>
            </a:extLst>
          </p:cNvPr>
          <p:cNvSpPr txBox="1"/>
          <p:nvPr/>
        </p:nvSpPr>
        <p:spPr>
          <a:xfrm>
            <a:off x="2736273" y="2799566"/>
            <a:ext cx="871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Player Actions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60F984C-E7E9-7801-D631-E880C03978F9}"/>
              </a:ext>
            </a:extLst>
          </p:cNvPr>
          <p:cNvSpPr txBox="1"/>
          <p:nvPr/>
        </p:nvSpPr>
        <p:spPr>
          <a:xfrm>
            <a:off x="1882885" y="3825228"/>
            <a:ext cx="82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Update changed Data</a:t>
            </a:r>
            <a:endParaRPr lang="en-DE" sz="8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67504FC-F08E-CFB7-A872-F30198667051}"/>
              </a:ext>
            </a:extLst>
          </p:cNvPr>
          <p:cNvSpPr txBox="1"/>
          <p:nvPr/>
        </p:nvSpPr>
        <p:spPr>
          <a:xfrm>
            <a:off x="1053600" y="2845005"/>
            <a:ext cx="78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Notify “show” view about updates</a:t>
            </a:r>
            <a:endParaRPr lang="en-DE" sz="8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69F26F-122F-94F4-C6AB-10E88EBAD2B9}"/>
              </a:ext>
            </a:extLst>
          </p:cNvPr>
          <p:cNvSpPr txBox="1"/>
          <p:nvPr/>
        </p:nvSpPr>
        <p:spPr>
          <a:xfrm>
            <a:off x="4442578" y="3405698"/>
            <a:ext cx="974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HTTP-Requests or Polling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DFDBDDC-2879-AE37-890E-6C7432197B9D}"/>
              </a:ext>
            </a:extLst>
          </p:cNvPr>
          <p:cNvSpPr txBox="1"/>
          <p:nvPr/>
        </p:nvSpPr>
        <p:spPr>
          <a:xfrm>
            <a:off x="4363378" y="3920230"/>
            <a:ext cx="1101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HTTP-Answers or updates</a:t>
            </a:r>
          </a:p>
        </p:txBody>
      </p:sp>
    </p:spTree>
    <p:extLst>
      <p:ext uri="{BB962C8B-B14F-4D97-AF65-F5344CB8AC3E}">
        <p14:creationId xmlns:p14="http://schemas.microsoft.com/office/powerpoint/2010/main" val="1379718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Grobarchitektur: Codeabbildung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59901-94F8-24F4-5EA1-4734384E933F}"/>
              </a:ext>
            </a:extLst>
          </p:cNvPr>
          <p:cNvSpPr txBox="1"/>
          <p:nvPr/>
        </p:nvSpPr>
        <p:spPr>
          <a:xfrm>
            <a:off x="1839640" y="146331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E3D71-C494-5BD2-81F7-51B6C43F6C2F}"/>
              </a:ext>
            </a:extLst>
          </p:cNvPr>
          <p:cNvSpPr txBox="1"/>
          <p:nvPr/>
        </p:nvSpPr>
        <p:spPr bwMode="auto">
          <a:xfrm>
            <a:off x="6708635" y="14611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F7B7B-7FFC-F03E-B23A-3DEE1C33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32" y="2124129"/>
            <a:ext cx="3118998" cy="2088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B821E5-10B9-A26B-1088-85065B943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28" y="2137420"/>
            <a:ext cx="3249663" cy="20882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C9C87-2BE1-3F61-0AC2-7A48D5D96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B8FC29-2DFC-C574-1212-0F2261C4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Anforderungsbeschreibung – nur Keine Aufregung!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DDEFF9-3EBA-DC12-3842-5A1BD2B7A62C}"/>
              </a:ext>
            </a:extLst>
          </p:cNvPr>
          <p:cNvSpPr txBox="1"/>
          <p:nvPr/>
        </p:nvSpPr>
        <p:spPr>
          <a:xfrm>
            <a:off x="0" y="5438001"/>
            <a:ext cx="2358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1AA7064D-FD7D-DC12-D662-DF2D7C92F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4" y="1417340"/>
            <a:ext cx="774034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29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 bwMode="auto"/>
        <p:txBody>
          <a:bodyPr anchor="ctr"/>
          <a:lstStyle/>
          <a:p>
            <a:pPr marL="0" indent="0" algn="ctr">
              <a:buNone/>
              <a:defRPr/>
            </a:pPr>
            <a:r>
              <a:rPr lang="de-DE">
                <a:solidFill>
                  <a:srgbClr val="FF0000"/>
                </a:solidFill>
              </a:rPr>
              <a:t>Beschreiben sie hier mit einem UML Komponentendiagramm bzw. Kompositionsstrukturdiagramm wie das System fachlich in die Komponenten zerlegt wird. Berücksichtigen sie dabei den Zusammenhang zur Grobarchitektur!</a:t>
            </a:r>
          </a:p>
          <a:p>
            <a:pPr marL="0" indent="0" algn="ctr">
              <a:buNone/>
              <a:defRPr/>
            </a:pPr>
            <a:r>
              <a:rPr lang="de-DE" sz="2000" b="0" i="0" u="none" strike="noStrike" cap="none" spc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Berücksichtigen sie hierbei auch die Beschreibung der Schnittstellen!</a:t>
            </a:r>
            <a:endParaRPr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Fachliche Architekturebene: </a:t>
            </a:r>
            <a:r>
              <a:rPr lang="de-DE" dirty="0" err="1"/>
              <a:t>Structural</a:t>
            </a:r>
            <a:r>
              <a:rPr lang="de-DE" dirty="0"/>
              <a:t> View </a:t>
            </a:r>
            <a:br>
              <a:rPr lang="de-DE" dirty="0"/>
            </a:br>
            <a:r>
              <a:rPr lang="de-DE" sz="2000" dirty="0"/>
              <a:t>Top Level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37F9A2-CB30-C5B1-F517-53C64E780264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1C496-BC4B-6C2A-6EA1-FC2F410E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46" y="1489348"/>
            <a:ext cx="9024031" cy="37013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 bwMode="auto"/>
        <p:txBody>
          <a:bodyPr anchor="ctr"/>
          <a:lstStyle/>
          <a:p>
            <a:pPr marL="0" indent="0" algn="ctr">
              <a:buNone/>
              <a:defRPr/>
            </a:pPr>
            <a:r>
              <a:rPr lang="de-DE" sz="2000" b="0" i="0" u="none" strike="noStrike" cap="none" spc="0" dirty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Beschreiben sie hier mit einem UML Komponentendiagramm bzw. Kompositionsstrukturdiagramm wie eine ausgewählte Komponente aus der oberen fachlichen Architekturebene weiter in Unterkomponenten zerlegt wird. </a:t>
            </a:r>
          </a:p>
          <a:p>
            <a:pPr marL="0" indent="0" algn="ctr">
              <a:buNone/>
              <a:defRPr/>
            </a:pPr>
            <a:r>
              <a:rPr lang="de-DE" sz="2000" b="0" i="0" u="none" strike="noStrike" cap="none" spc="0" dirty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Berücksichtigen sie hierbei auch die Beschreibung der Schnittstellen!</a:t>
            </a:r>
            <a:endParaRPr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Fachliche Architekturebene: </a:t>
            </a:r>
            <a:r>
              <a:rPr lang="de-DE" dirty="0" err="1"/>
              <a:t>Structural</a:t>
            </a:r>
            <a:r>
              <a:rPr lang="de-DE" dirty="0"/>
              <a:t> View</a:t>
            </a:r>
            <a:br>
              <a:rPr lang="de-DE" dirty="0"/>
            </a:br>
            <a:r>
              <a:rPr lang="de-DE" sz="2000" dirty="0"/>
              <a:t>Komponente </a:t>
            </a:r>
            <a:r>
              <a:rPr lang="de-DE" sz="2000" dirty="0" err="1"/>
              <a:t>Client_Model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26DA83-FB8D-C64C-2B0B-BC029D15B35C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6CFCE-E40A-33F1-2705-E828EB70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5" y="1489348"/>
            <a:ext cx="8822972" cy="38986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Fachliche Architekturebene: Behavioral View</a:t>
            </a:r>
            <a:br>
              <a:rPr lang="de-DE" dirty="0"/>
            </a:br>
            <a:r>
              <a:rPr lang="de-DE" sz="2000" dirty="0"/>
              <a:t>Sequenzdiagramm für User-Story Spiel suchen</a:t>
            </a:r>
            <a:endParaRPr lang="de-DE" dirty="0"/>
          </a:p>
        </p:txBody>
      </p:sp>
      <p:sp>
        <p:nvSpPr>
          <p:cNvPr id="4" name="Inhaltsplatzhalter 4"/>
          <p:cNvSpPr>
            <a:spLocks noGrp="1"/>
          </p:cNvSpPr>
          <p:nvPr>
            <p:ph idx="1"/>
          </p:nvPr>
        </p:nvSpPr>
        <p:spPr bwMode="auto">
          <a:xfrm>
            <a:off x="532697" y="1426104"/>
            <a:ext cx="8803570" cy="3591636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Fügen Sie bitte Ihr Sequenzdiagram ein.</a:t>
            </a:r>
            <a:endParaRPr dirty="0"/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(Entsprechend zu der User-Story (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 Case), der vorher ausgewählt wurde!)</a:t>
            </a:r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Beachte: Die Teilnehmer in dem Sequenzdiagramm müssen konsistent mit der fachlichen Architektur sein!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BDE1A2-37B9-AE32-6949-806C8461B0BB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30F80-6015-6DB0-E827-59386E5F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44" y="1475383"/>
            <a:ext cx="8758606" cy="38710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612C0BE-7936-7FCD-DD32-37F75327390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39372F6-C088-7CB2-650E-86A7B74C061A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Fachliche Architekturebene: Behavioral View</a:t>
            </a:r>
            <a:br>
              <a:rPr lang="de-DE" dirty="0"/>
            </a:br>
            <a:r>
              <a:rPr lang="de-DE" sz="2000" dirty="0"/>
              <a:t>Sequenzdiagramm für User-Story Spiel suchen</a:t>
            </a:r>
            <a:endParaRPr lang="de-DE" dirty="0"/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D329B752-3734-CB45-CF0E-BB222FDFA19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32697" y="1426104"/>
            <a:ext cx="8803570" cy="3591636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Fügen Sie bitte Ihr Sequenzdiagram ein.</a:t>
            </a:r>
            <a:endParaRPr dirty="0"/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(Entsprechend zu der User-Story (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 Case), der vorher ausgewählt wurde!)</a:t>
            </a:r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Beachte: Die Teilnehmer in dem Sequenzdiagramm müssen konsistent mit der fachlichen Architektur sein!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C343ED-DD63-A26E-B175-F2C89A47FDAA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0400B-25B8-36EF-9E13-4E57B553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79" y="1489348"/>
            <a:ext cx="8931497" cy="38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01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A50877B-0F00-4F21-028E-829C9C9200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173621-4667-241D-4394-CC12A673D006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Fachliche Architekturebene: Behavioral View</a:t>
            </a:r>
            <a:br>
              <a:rPr lang="de-DE" dirty="0"/>
            </a:br>
            <a:r>
              <a:rPr lang="de-DE" sz="2000" dirty="0"/>
              <a:t>Sequenzdiagramm für User-Story Spiel suchen</a:t>
            </a:r>
            <a:endParaRPr lang="de-DE" dirty="0"/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17CE02AE-6E52-F15B-D1AB-8FAB24B3E32D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32697" y="1426104"/>
            <a:ext cx="8803570" cy="3591636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Fügen Sie bitte Ihr Sequenzdiagram ein.</a:t>
            </a:r>
            <a:endParaRPr dirty="0"/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(Entsprechend zu der User-Story (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 Case), der vorher ausgewählt wurde!)</a:t>
            </a:r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Beachte: Die Teilnehmer in dem Sequenzdiagramm müssen konsistent mit der fachlichen Architektur sein!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EFA66-B271-4333-5D1E-E02D9DA43A7B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C38C3-0FDC-4C0C-B3A8-4359AE5F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0" y="1590345"/>
            <a:ext cx="9001000" cy="3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17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A15C26D-F274-721C-1603-CB455F8FF7B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0D16AFA-7E67-5889-5215-4E89731AB0F2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Fachliche Architekturebene: Behavioral View</a:t>
            </a:r>
            <a:br>
              <a:rPr lang="de-DE" dirty="0"/>
            </a:br>
            <a:r>
              <a:rPr lang="de-DE" sz="2000" dirty="0"/>
              <a:t>Sequenzdiagramm für User-Story Spielzug machen</a:t>
            </a:r>
            <a:endParaRPr lang="de-DE" dirty="0"/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4CA0A04C-ABBD-81FC-4640-886E2B36D781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32697" y="1426104"/>
            <a:ext cx="8803570" cy="3591636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Fügen Sie bitte Ihr Sequenzdiagram ein.</a:t>
            </a:r>
            <a:endParaRPr dirty="0"/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(Entsprechend zu der User-Story (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 Case), der vorher ausgewählt wurde!)</a:t>
            </a:r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Beachte: Die Teilnehmer in dem Sequenzdiagramm müssen konsistent mit der fachlichen Architektur sein!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04974-D182-C915-0C09-736AC563E856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08438-4629-ED05-62BC-5B37D844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6" y="1456505"/>
            <a:ext cx="9012599" cy="37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6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E5BEF2A-8C4E-9B23-060E-A127D65C122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AD32439-2ED8-5CF9-E810-00039F8F45E9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Fachliche Architekturebene: Behavioral View</a:t>
            </a:r>
            <a:br>
              <a:rPr lang="de-DE" dirty="0"/>
            </a:br>
            <a:r>
              <a:rPr lang="de-DE" sz="2000" dirty="0"/>
              <a:t>Sequenzdiagramm für User-Story Spielzug machen</a:t>
            </a:r>
            <a:endParaRPr lang="de-DE" dirty="0"/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A83D8D3C-F961-A31F-C0ED-DFD30F4352B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32697" y="1426104"/>
            <a:ext cx="8803570" cy="3591636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Fügen Sie bitte Ihr Sequenzdiagram ein.</a:t>
            </a:r>
            <a:endParaRPr dirty="0"/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(Entsprechend zu der User-Story (</a:t>
            </a:r>
            <a:r>
              <a:rPr lang="de-DE" dirty="0" err="1">
                <a:solidFill>
                  <a:srgbClr val="FF0000"/>
                </a:solidFill>
              </a:rPr>
              <a:t>Use</a:t>
            </a:r>
            <a:r>
              <a:rPr lang="de-DE" dirty="0">
                <a:solidFill>
                  <a:srgbClr val="FF0000"/>
                </a:solidFill>
              </a:rPr>
              <a:t> Case), der vorher ausgewählt wurde!)</a:t>
            </a:r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Beachte: Die Teilnehmer in dem Sequenzdiagramm müssen konsistent mit der fachlichen Architektur sein!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1569F-AAAC-3516-2A73-A856869159D2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8F0EF-0E0E-D4A4-CCCC-12C1497B5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0" y="1633364"/>
            <a:ext cx="8856772" cy="38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7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Fachliche Architekturebene: </a:t>
            </a:r>
            <a:r>
              <a:rPr lang="de-DE" dirty="0" err="1"/>
              <a:t>Deployment</a:t>
            </a:r>
            <a:r>
              <a:rPr lang="de-DE" dirty="0"/>
              <a:t> View</a:t>
            </a:r>
            <a:endParaRPr dirty="0"/>
          </a:p>
        </p:txBody>
      </p:sp>
      <p:sp>
        <p:nvSpPr>
          <p:cNvPr id="4" name="Inhaltsplatzhalter 4"/>
          <p:cNvSpPr>
            <a:spLocks noGrp="1"/>
          </p:cNvSpPr>
          <p:nvPr>
            <p:ph idx="1"/>
          </p:nvPr>
        </p:nvSpPr>
        <p:spPr bwMode="auto">
          <a:xfrm>
            <a:off x="532697" y="1426104"/>
            <a:ext cx="8803570" cy="3591636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Fügen Sie bitte Ihr </a:t>
            </a:r>
            <a:r>
              <a:rPr lang="de-DE" dirty="0" err="1">
                <a:solidFill>
                  <a:srgbClr val="FF0000"/>
                </a:solidFill>
              </a:rPr>
              <a:t>Deployment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Diagram</a:t>
            </a:r>
            <a:r>
              <a:rPr lang="de-DE" dirty="0">
                <a:solidFill>
                  <a:srgbClr val="FF0000"/>
                </a:solidFill>
              </a:rPr>
              <a:t> ein.</a:t>
            </a:r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Beachten sie hierbei wiederum die Konsistenz zur fachlichen Architektur wie auch zum technischen und fachlichen </a:t>
            </a:r>
            <a:r>
              <a:rPr lang="de-DE" dirty="0" err="1">
                <a:solidFill>
                  <a:srgbClr val="FF0000"/>
                </a:solidFill>
              </a:rPr>
              <a:t>Context</a:t>
            </a:r>
            <a:r>
              <a:rPr lang="de-DE" dirty="0">
                <a:solidFill>
                  <a:srgbClr val="FF0000"/>
                </a:solidFill>
              </a:rPr>
              <a:t> View.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01709C-30C1-ECBB-D3B0-B127E4ED577C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554B43-DE99-9BC4-5F41-B9464D45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19" y="1191793"/>
            <a:ext cx="8782558" cy="406025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3530436-C0A2-4FB3-A75F-2416C362F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FF0000"/>
                </a:solidFill>
              </a:rPr>
              <a:t>Bitte beachten Sie: Die finale Abgabe des Prototypen erfolgt über </a:t>
            </a:r>
            <a:r>
              <a:rPr lang="de-DE" dirty="0" err="1">
                <a:solidFill>
                  <a:srgbClr val="FF0000"/>
                </a:solidFill>
              </a:rPr>
              <a:t>GitLab</a:t>
            </a:r>
            <a:r>
              <a:rPr lang="de-DE" dirty="0">
                <a:solidFill>
                  <a:srgbClr val="FF0000"/>
                </a:solidFill>
              </a:rPr>
              <a:t>. Ebenso sind Video und Präsentation in </a:t>
            </a:r>
            <a:r>
              <a:rPr lang="de-DE" dirty="0" err="1">
                <a:solidFill>
                  <a:srgbClr val="FF0000"/>
                </a:solidFill>
              </a:rPr>
              <a:t>GitLab</a:t>
            </a:r>
            <a:r>
              <a:rPr lang="de-DE" dirty="0">
                <a:solidFill>
                  <a:srgbClr val="FF0000"/>
                </a:solidFill>
              </a:rPr>
              <a:t> abzulegen!</a:t>
            </a: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3522E29-4D62-4E13-B61F-B08A6D2A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 des Prototypen</a:t>
            </a:r>
          </a:p>
        </p:txBody>
      </p:sp>
    </p:spTree>
    <p:extLst>
      <p:ext uri="{BB962C8B-B14F-4D97-AF65-F5344CB8AC3E}">
        <p14:creationId xmlns:p14="http://schemas.microsoft.com/office/powerpoint/2010/main" val="3229070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Demonstration der Readme</a:t>
            </a:r>
            <a:endParaRPr dirty="0"/>
          </a:p>
        </p:txBody>
      </p:sp>
      <p:sp>
        <p:nvSpPr>
          <p:cNvPr id="4" name="Inhaltsplatzhalter 4"/>
          <p:cNvSpPr>
            <a:spLocks noGrp="1"/>
          </p:cNvSpPr>
          <p:nvPr>
            <p:ph idx="1"/>
          </p:nvPr>
        </p:nvSpPr>
        <p:spPr bwMode="auto">
          <a:xfrm>
            <a:off x="532697" y="1426104"/>
            <a:ext cx="8803570" cy="3591636"/>
          </a:xfrm>
        </p:spPr>
        <p:txBody>
          <a:bodyPr anchor="ctr"/>
          <a:lstStyle/>
          <a:p>
            <a:pPr marL="0" indent="0" algn="ctr">
              <a:buNone/>
              <a:defRPr/>
            </a:pPr>
            <a:endParaRPr dirty="0"/>
          </a:p>
          <a:p>
            <a:pPr marL="0" indent="0" algn="ctr">
              <a:buNone/>
              <a:defRPr/>
            </a:pP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D3E88-60B3-8529-AEB1-52FE4B0E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88" y="1313380"/>
            <a:ext cx="4636559" cy="3455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D479B-DFB4-2DCD-8B39-2A65BA84A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87" y="4759369"/>
            <a:ext cx="4636560" cy="7272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8F6342-B302-552F-E315-6955D866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Anforderungsbeschreibung – nur Keine Aufregung!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B089F7-7CC6-4673-C529-F0B8DBD37292}"/>
              </a:ext>
            </a:extLst>
          </p:cNvPr>
          <p:cNvSpPr txBox="1"/>
          <p:nvPr/>
        </p:nvSpPr>
        <p:spPr>
          <a:xfrm>
            <a:off x="0" y="5438001"/>
            <a:ext cx="4433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4" name="Grafik 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DE5947C1-FA5B-3294-365A-4F44C415B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4" y="1417340"/>
            <a:ext cx="788436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21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536279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Demonstration der Klassen- und Paketstruktur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CA5F7-2B85-1624-72CE-DBAF28A4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36" y="1921396"/>
            <a:ext cx="3134162" cy="2848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6A849-111D-4D60-5510-1F596CD6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64" y="1892818"/>
            <a:ext cx="3010320" cy="2876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227D5-7CF6-9DA1-6E55-E9B4F80DACB6}"/>
              </a:ext>
            </a:extLst>
          </p:cNvPr>
          <p:cNvSpPr txBox="1"/>
          <p:nvPr/>
        </p:nvSpPr>
        <p:spPr bwMode="auto">
          <a:xfrm>
            <a:off x="1839640" y="146331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316E9-A785-D918-4458-56E526C418C8}"/>
              </a:ext>
            </a:extLst>
          </p:cNvPr>
          <p:cNvSpPr txBox="1"/>
          <p:nvPr/>
        </p:nvSpPr>
        <p:spPr bwMode="auto">
          <a:xfrm>
            <a:off x="6771220" y="146331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Server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Präsentation der Testfälle</a:t>
            </a:r>
            <a:br>
              <a:rPr lang="de-DE" dirty="0"/>
            </a:br>
            <a:r>
              <a:rPr lang="de-DE" dirty="0"/>
              <a:t>Schnittstelle für die Testfälle erstellt wurden: </a:t>
            </a:r>
            <a:r>
              <a:rPr lang="de-DE" sz="2400" b="1" i="0" u="none" strike="noStrike" cap="none" spc="0" dirty="0">
                <a:solidFill>
                  <a:schemeClr val="tx1"/>
                </a:solidFill>
                <a:latin typeface="Arial Unicode MS"/>
                <a:ea typeface="Arial Unicode MS"/>
                <a:cs typeface="Arial Unicode MS"/>
              </a:rPr>
              <a:t>XYZ</a:t>
            </a:r>
            <a:r>
              <a:rPr lang="de-DE" dirty="0"/>
              <a:t> </a:t>
            </a:r>
            <a:endParaRPr dirty="0"/>
          </a:p>
        </p:txBody>
      </p:sp>
      <p:sp>
        <p:nvSpPr>
          <p:cNvPr id="4" name="Inhaltsplatzhalter 4"/>
          <p:cNvSpPr>
            <a:spLocks noGrp="1"/>
          </p:cNvSpPr>
          <p:nvPr>
            <p:ph idx="1"/>
          </p:nvPr>
        </p:nvSpPr>
        <p:spPr bwMode="auto">
          <a:xfrm>
            <a:off x="532697" y="1426104"/>
            <a:ext cx="8803570" cy="3591636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Wählen Sie eine Schnittstelle aus der Facharchitektur (Level 2) aus. Erstellen sie hierfür Testfälle, um diese Schnittstelle möglichst vollständig abzutesten. </a:t>
            </a:r>
            <a:endParaRPr dirty="0"/>
          </a:p>
          <a:p>
            <a:pPr marL="0" indent="0" algn="ctr">
              <a:buNone/>
              <a:defRPr/>
            </a:pPr>
            <a:endParaRPr lang="de-DE" dirty="0">
              <a:solidFill>
                <a:srgbClr val="FF0000"/>
              </a:solidFill>
            </a:endParaRPr>
          </a:p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Zeigen Sie Ihre Testfälle durch Ausführung. Die Ausführung und Überprüfung der Testfälle sollten möglichst automatisiert sein, zum Beispiel durch Verwendung von </a:t>
            </a:r>
            <a:r>
              <a:rPr lang="de-DE" dirty="0" err="1">
                <a:solidFill>
                  <a:srgbClr val="FF0000"/>
                </a:solidFill>
              </a:rPr>
              <a:t>jUnit</a:t>
            </a:r>
            <a:r>
              <a:rPr lang="de-DE" dirty="0">
                <a:solidFill>
                  <a:srgbClr val="FF0000"/>
                </a:solidFill>
              </a:rPr>
              <a:t>.</a:t>
            </a:r>
            <a:endParaRPr dirty="0"/>
          </a:p>
          <a:p>
            <a:pPr marL="0" indent="0" algn="ctr">
              <a:buNone/>
              <a:defRPr/>
            </a:pPr>
            <a:endParaRPr lang="de-D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B8B3305-1493-E6F4-1643-65F31E720DE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BB783A-A912-9009-8B4A-8BABE31CF92F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Präsentation der Testfälle: REST-API „mit Postman“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63609-8BC1-5A8A-CC73-7AB8B6AED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08005" y="1561356"/>
            <a:ext cx="3972930" cy="33044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18C7C-CB30-F638-1F6A-7D57ABC85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992" y="1561355"/>
            <a:ext cx="4105332" cy="3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82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Präsentation der Code-Dokumentation</a:t>
            </a:r>
            <a:endParaRPr dirty="0"/>
          </a:p>
        </p:txBody>
      </p:sp>
      <p:sp>
        <p:nvSpPr>
          <p:cNvPr id="4" name="Inhaltsplatzhalter 4"/>
          <p:cNvSpPr>
            <a:spLocks noGrp="1"/>
          </p:cNvSpPr>
          <p:nvPr>
            <p:ph idx="1"/>
          </p:nvPr>
        </p:nvSpPr>
        <p:spPr bwMode="auto">
          <a:xfrm>
            <a:off x="532697" y="1426104"/>
            <a:ext cx="8803570" cy="3591636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Zeigen Sie zusätzlich die von Ihnen generierte Code-Dokumentation.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Präsentation der Metrik-Auswertung</a:t>
            </a:r>
            <a:endParaRPr dirty="0"/>
          </a:p>
        </p:txBody>
      </p:sp>
      <p:sp>
        <p:nvSpPr>
          <p:cNvPr id="4" name="Inhaltsplatzhalter 4"/>
          <p:cNvSpPr>
            <a:spLocks noGrp="1"/>
          </p:cNvSpPr>
          <p:nvPr>
            <p:ph idx="1"/>
          </p:nvPr>
        </p:nvSpPr>
        <p:spPr bwMode="auto">
          <a:xfrm>
            <a:off x="532697" y="1426104"/>
            <a:ext cx="8803570" cy="3591636"/>
          </a:xfrm>
        </p:spPr>
        <p:txBody>
          <a:bodyPr anchor="ctr"/>
          <a:lstStyle/>
          <a:p>
            <a:pPr marL="0" indent="0" algn="ctr">
              <a:buNone/>
              <a:defRPr/>
            </a:pPr>
            <a:r>
              <a:rPr lang="de-DE" dirty="0">
                <a:solidFill>
                  <a:srgbClr val="FF0000"/>
                </a:solidFill>
              </a:rPr>
              <a:t>Zeigen Sie zusätzlich Ihre Metrik-Auswertung (siehe Zentralübung).</a:t>
            </a:r>
            <a:endParaRPr dirty="0"/>
          </a:p>
          <a:p>
            <a:pPr marL="0" indent="0" algn="ctr">
              <a:buNone/>
              <a:defRPr/>
            </a:pP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4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Anforderungsbeschreibung – nur Keine Aufregung!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76F7A-7125-B8CC-947C-F35CADDEDD34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F18D5CF-B4C6-2EA8-2F83-C6F2BAC9A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4773" y="1353219"/>
            <a:ext cx="3851690" cy="35925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B8004-B2C2-A715-FFF9-09D5DF377DF7}"/>
              </a:ext>
            </a:extLst>
          </p:cNvPr>
          <p:cNvSpPr txBox="1"/>
          <p:nvPr/>
        </p:nvSpPr>
        <p:spPr>
          <a:xfrm>
            <a:off x="831528" y="1777380"/>
            <a:ext cx="4717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 </a:t>
            </a:r>
            <a:r>
              <a:rPr lang="en-GB" dirty="0" err="1"/>
              <a:t>dürfen</a:t>
            </a:r>
            <a:r>
              <a:rPr lang="en-GB" dirty="0"/>
              <a:t> 2 bis 4 Spieler </a:t>
            </a:r>
            <a:r>
              <a:rPr lang="en-GB" dirty="0" err="1"/>
              <a:t>spielen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Um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gewinnen</a:t>
            </a:r>
            <a:r>
              <a:rPr lang="en-GB" dirty="0"/>
              <a:t>, muss </a:t>
            </a:r>
            <a:r>
              <a:rPr lang="en-GB" dirty="0" err="1"/>
              <a:t>jeder</a:t>
            </a:r>
            <a:r>
              <a:rPr lang="en-GB" dirty="0"/>
              <a:t> Spieler alle </a:t>
            </a:r>
          </a:p>
          <a:p>
            <a:r>
              <a:rPr lang="en-GB" dirty="0"/>
              <a:t>    </a:t>
            </a:r>
            <a:r>
              <a:rPr lang="en-GB" dirty="0" err="1"/>
              <a:t>Spielfiguren</a:t>
            </a:r>
            <a:r>
              <a:rPr lang="en-GB" dirty="0"/>
              <a:t> in </a:t>
            </a:r>
            <a:r>
              <a:rPr lang="en-GB" dirty="0" err="1"/>
              <a:t>Zielfelder</a:t>
            </a:r>
            <a:r>
              <a:rPr lang="en-GB" dirty="0"/>
              <a:t> </a:t>
            </a:r>
            <a:r>
              <a:rPr lang="en-GB" dirty="0" err="1"/>
              <a:t>bringen</a:t>
            </a:r>
            <a:r>
              <a:rPr lang="en-GB" dirty="0"/>
              <a:t>!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Jeder</a:t>
            </a:r>
            <a:r>
              <a:rPr lang="en-GB" dirty="0"/>
              <a:t> Spieler hat </a:t>
            </a:r>
            <a:r>
              <a:rPr lang="en-GB" dirty="0" err="1"/>
              <a:t>Spielmaterialien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511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A9CC-ED7E-9D59-98B1-E3E53E0FA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076039E-E69A-060C-AD2F-24937CD2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Mockup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C1E313-DDD8-3E02-362E-DB7F0CF67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44" y="1489348"/>
            <a:ext cx="3312368" cy="35925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AE720-EB4B-A2A6-E5EA-BE141192F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40" y="1361441"/>
            <a:ext cx="3518469" cy="3848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868041-FDDA-5EB5-9577-93E6795556B9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</p:spTree>
    <p:extLst>
      <p:ext uri="{BB962C8B-B14F-4D97-AF65-F5344CB8AC3E}">
        <p14:creationId xmlns:p14="http://schemas.microsoft.com/office/powerpoint/2010/main" val="196746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107CC-9A8D-5245-5D70-1ABCE834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12E6EC1-2EF5-169D-A2F5-C2BACF53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Mockup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84299-485B-DF42-6CFA-6489E6F1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04" y="1300089"/>
            <a:ext cx="3453785" cy="4009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5D074-36BA-5416-E744-DB9B24151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16" y="1150906"/>
            <a:ext cx="3682041" cy="4158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69D137-C966-EC55-792F-A24AC404E16A}"/>
              </a:ext>
            </a:extLst>
          </p:cNvPr>
          <p:cNvSpPr txBox="1"/>
          <p:nvPr/>
        </p:nvSpPr>
        <p:spPr>
          <a:xfrm>
            <a:off x="0" y="5433843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</p:spTree>
    <p:extLst>
      <p:ext uri="{BB962C8B-B14F-4D97-AF65-F5344CB8AC3E}">
        <p14:creationId xmlns:p14="http://schemas.microsoft.com/office/powerpoint/2010/main" val="9913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ED93C-AC0F-CAB9-18D8-9170D44F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95D93A2-76D3-4FB7-22FA-341E52E8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Mockup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71091-FACE-2564-D30F-15D4D6C0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44" y="1292658"/>
            <a:ext cx="3600400" cy="4063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94458F-5758-AE57-D0F8-0784937F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016" y="1285331"/>
            <a:ext cx="3554208" cy="3721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04933-71E3-A3E5-1627-C57E6C7E79E4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</p:spTree>
    <p:extLst>
      <p:ext uri="{BB962C8B-B14F-4D97-AF65-F5344CB8AC3E}">
        <p14:creationId xmlns:p14="http://schemas.microsoft.com/office/powerpoint/2010/main" val="312540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22613-0B3A-7139-9DDB-810DDFA28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915FC81-1108-3742-9309-1E58FF56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Mockup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6849A-BC0B-742D-1EBE-C274CAF8E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23" y="1201316"/>
            <a:ext cx="3736800" cy="4019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B1E93-6664-9275-DFF4-2918DF0B9820}"/>
              </a:ext>
            </a:extLst>
          </p:cNvPr>
          <p:cNvSpPr txBox="1"/>
          <p:nvPr/>
        </p:nvSpPr>
        <p:spPr>
          <a:xfrm>
            <a:off x="0" y="5438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Rais, Sarabi, Shadi, Dyarbakarli</a:t>
            </a:r>
          </a:p>
        </p:txBody>
      </p:sp>
    </p:spTree>
    <p:extLst>
      <p:ext uri="{BB962C8B-B14F-4D97-AF65-F5344CB8AC3E}">
        <p14:creationId xmlns:p14="http://schemas.microsoft.com/office/powerpoint/2010/main" val="97213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67D2E-E5A6-2572-77C4-F9368CD9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User journey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BEB25AA-5C27-9FD2-FD52-238A2AB2B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88" y="1273324"/>
            <a:ext cx="5070781" cy="41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27953"/>
      </p:ext>
    </p:extLst>
  </p:cSld>
  <p:clrMapOvr>
    <a:masterClrMapping/>
  </p:clrMapOvr>
</p:sld>
</file>

<file path=ppt/theme/theme1.xml><?xml version="1.0" encoding="utf-8"?>
<a:theme xmlns:a="http://schemas.openxmlformats.org/drawingml/2006/main" name="en_tuc_vorlage_tes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Unicode MS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CED24E305A89C478D206518B19177A2" ma:contentTypeVersion="10" ma:contentTypeDescription="Ein neues Dokument erstellen." ma:contentTypeScope="" ma:versionID="4308d4669516351bb1b14d3557acf7f6">
  <xsd:schema xmlns:xsd="http://www.w3.org/2001/XMLSchema" xmlns:xs="http://www.w3.org/2001/XMLSchema" xmlns:p="http://schemas.microsoft.com/office/2006/metadata/properties" xmlns:ns2="3c354fdf-16d0-43aa-8f6c-44ad9b9937af" targetNamespace="http://schemas.microsoft.com/office/2006/metadata/properties" ma:root="true" ma:fieldsID="18309eb48654608a7c0e4e85ae6d5822" ns2:_="">
    <xsd:import namespace="3c354fdf-16d0-43aa-8f6c-44ad9b9937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354fdf-16d0-43aa-8f6c-44ad9b9937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b0c8a947-dd03-4ed5-aa0d-4057d20288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0CC108-49D9-481D-AF0B-B84A0C14FE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354fdf-16d0-43aa-8f6c-44ad9b9937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88B3A7-DBDB-48E3-83FF-38C5FA8BA5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TU-Clausthal-Powerpoint16zu10</Template>
  <TotalTime>0</TotalTime>
  <Words>1292</Words>
  <Application>Microsoft Office PowerPoint</Application>
  <PresentationFormat>Custom</PresentationFormat>
  <Paragraphs>184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Unicode MS</vt:lpstr>
      <vt:lpstr>ArialUnicodeMS</vt:lpstr>
      <vt:lpstr>Symbol</vt:lpstr>
      <vt:lpstr>Wingdings</vt:lpstr>
      <vt:lpstr>en_tuc_vorlage_test</vt:lpstr>
      <vt:lpstr>Softwaretechnik I</vt:lpstr>
      <vt:lpstr>Anforderungsbeschreibung – nur Keine Aufregung!</vt:lpstr>
      <vt:lpstr>Anforderungsbeschreibung – nur Keine Aufregung!</vt:lpstr>
      <vt:lpstr>Anforderungsbeschreibung – nur Keine Aufregung!</vt:lpstr>
      <vt:lpstr>UI Mockup</vt:lpstr>
      <vt:lpstr>UI Mockup</vt:lpstr>
      <vt:lpstr>UI Mockup</vt:lpstr>
      <vt:lpstr>UI Mockup</vt:lpstr>
      <vt:lpstr>User journey</vt:lpstr>
      <vt:lpstr>Domänenmodell</vt:lpstr>
      <vt:lpstr>Use-Case Diagramm</vt:lpstr>
      <vt:lpstr>Epic01: Spiel suchen Das System muss dem Spieler die Möglichkeit geben, ein bestimmtes Spiel beitreten zu können.    </vt:lpstr>
      <vt:lpstr>Epic01: Spiel suchen Das System muss dem Spieler die Möglichkeit geben, ein bestimmtes Spiel beitreten zu können.    </vt:lpstr>
      <vt:lpstr>Epic02: Spielzug machen Das System muss dem Spieler die Möglichkeit bieten, einen Spielzug zu machen.</vt:lpstr>
      <vt:lpstr>Epic02: Spielzug machen Das System muss dem Spieler die Möglichkeit bieten, einen Spielzug zu machen.</vt:lpstr>
      <vt:lpstr>Context View: Technischer Überblick </vt:lpstr>
      <vt:lpstr>Context View: Fachlicher Überblick</vt:lpstr>
      <vt:lpstr>Grobarchitecture: Client-Server-Architektur</vt:lpstr>
      <vt:lpstr>Grobarchitektur: Codeabbildung</vt:lpstr>
      <vt:lpstr>Fachliche Architekturebene: Structural View  Top Level</vt:lpstr>
      <vt:lpstr>Fachliche Architekturebene: Structural View Komponente Client_Model</vt:lpstr>
      <vt:lpstr>Fachliche Architekturebene: Behavioral View Sequenzdiagramm für User-Story Spiel suchen</vt:lpstr>
      <vt:lpstr>Fachliche Architekturebene: Behavioral View Sequenzdiagramm für User-Story Spiel suchen</vt:lpstr>
      <vt:lpstr>Fachliche Architekturebene: Behavioral View Sequenzdiagramm für User-Story Spiel suchen</vt:lpstr>
      <vt:lpstr>Fachliche Architekturebene: Behavioral View Sequenzdiagramm für User-Story Spielzug machen</vt:lpstr>
      <vt:lpstr>Fachliche Architekturebene: Behavioral View Sequenzdiagramm für User-Story Spielzug machen</vt:lpstr>
      <vt:lpstr>Fachliche Architekturebene: Deployment View</vt:lpstr>
      <vt:lpstr>Demonstration des Prototypen</vt:lpstr>
      <vt:lpstr>Demonstration der Readme</vt:lpstr>
      <vt:lpstr>Demonstration der Klassen- und Paketstruktur</vt:lpstr>
      <vt:lpstr>Präsentation der Testfälle Schnittstelle für die Testfälle erstellt wurden: XYZ </vt:lpstr>
      <vt:lpstr>Präsentation der Testfälle: REST-API „mit Postman“</vt:lpstr>
      <vt:lpstr>Präsentation der Code-Dokumentation</vt:lpstr>
      <vt:lpstr>Präsentation der Metrik-Auswertung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des Vortrages</dc:title>
  <dc:creator>Leonard Scholz</dc:creator>
  <cp:lastModifiedBy>Moustafa Dyarbakarli</cp:lastModifiedBy>
  <cp:revision>102</cp:revision>
  <dcterms:created xsi:type="dcterms:W3CDTF">2018-11-30T17:46:50Z</dcterms:created>
  <dcterms:modified xsi:type="dcterms:W3CDTF">2025-02-03T11:52:29Z</dcterms:modified>
</cp:coreProperties>
</file>